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9" r:id="rId4"/>
  </p:sldMasterIdLst>
  <p:notesMasterIdLst>
    <p:notesMasterId r:id="rId16"/>
  </p:notesMasterIdLst>
  <p:sldIdLst>
    <p:sldId id="301" r:id="rId5"/>
    <p:sldId id="323" r:id="rId6"/>
    <p:sldId id="325" r:id="rId7"/>
    <p:sldId id="308" r:id="rId8"/>
    <p:sldId id="321" r:id="rId9"/>
    <p:sldId id="312" r:id="rId10"/>
    <p:sldId id="322" r:id="rId11"/>
    <p:sldId id="306" r:id="rId12"/>
    <p:sldId id="320" r:id="rId13"/>
    <p:sldId id="324" r:id="rId14"/>
    <p:sldId id="315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EDA6"/>
    <a:srgbClr val="B0F5A6"/>
    <a:srgbClr val="32323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5400CD2-608F-9A2F-E633-B7B199598139}" v="4" dt="2025-05-23T05:57:26.997"/>
    <p1510:client id="{D1286BAA-1165-4625-88F8-924CE3D7FDA6}" v="1123" dt="2025-05-22T22:21:46.83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ile medio 2 - Colore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3296810-A885-4BE3-A3E7-6D5BEEA58F35}" styleName="Stile medio 2 - Colore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Stile me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DF18680-E054-41AD-8BC1-D1AEF772440D}" styleName="Stile medio 2 - Colore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D7B26C5-4107-4FEC-AEDC-1716B250A1EF}" styleName="Stile chi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616DA210-FB5B-4158-B5E0-FEB733F419BA}" styleName="Stile chi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18" autoAdjust="0"/>
    <p:restoredTop sz="95097" autoAdjust="0"/>
  </p:normalViewPr>
  <p:slideViewPr>
    <p:cSldViewPr snapToGrid="0">
      <p:cViewPr varScale="1">
        <p:scale>
          <a:sx n="79" d="100"/>
          <a:sy n="79" d="100"/>
        </p:scale>
        <p:origin x="1090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2C02A4-63DB-46D5-BFF4-BA9B07AAF5C4}" type="datetimeFigureOut">
              <a:rPr lang="it-IT" smtClean="0"/>
              <a:t>23/05/2025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178DB8-0919-4142-A662-61122F32EDB0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95717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758747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2C0E3-B391-F83C-CDB5-4027C5B98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35C18F3-4B6B-1B99-04BA-AC29E9F16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5F85C-C44E-4238-3B9D-E4716108F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6A42F1B3-55F8-AFD9-F4B0-244A559071F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9B1D30-D762-7E66-F56F-4B2207C9A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52685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1D0B66-EDE8-3D30-153E-D50AEB8DE0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1B118924-3CFA-15A5-845C-D5AAC8F886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89314DFC-177E-3F3F-DB39-95CD19A76C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A8C54B7F-1648-7A47-846D-E4D5EF17068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E4EC954D-A770-BBB9-DCFC-A271E38AA2B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99500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F3DFFF-69B9-E3C7-4961-C110E39435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5197B14-CAF3-24D5-3015-47B96D5C6F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E2383F5-5DD8-6A2A-9B8D-AE173D6FF1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619B7F1E-FA6F-BD16-CAAF-44EEB99C2176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2A4CF82-4830-B28E-F304-0BDB496B2C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885101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307E5C-B2CE-F307-FC22-8B0F15E2943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0B569AF9-453F-6DBB-8590-7E58AC5B1A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7E65992-5AA7-1208-D7C4-866A2423AD8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886832E8-50E0-38EC-C1B5-4CABCF28FB6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BAEC741D-94C4-8987-CF62-0416A63FC9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088343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55050-C437-67D0-63E5-40B40F594C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A1B05488-BB15-09FD-F6D8-3A126BECDFC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2633FDFC-2E74-DAA4-8B67-A60BAFE2AE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AC7A0908-6702-6FE8-0984-9C0CCF8D1FB3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09CFAA82-6730-A765-2F29-A29B6C7BCF0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4413886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5329C6-5C13-4996-3D01-8AADF69992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3BC5568E-C41B-8E6A-4D31-2F4C6BDDDB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0E0162B1-1D1B-8A5A-1318-88DE64EC99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B34939C1-4E8E-6F35-3D96-6CB708BE5B22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4F489D1A-1F51-283D-579A-F694E436C3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8734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02093F-B228-13D7-938D-4ED40A2EB5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253A3DA-10AE-137F-8B41-A65C055383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BE754AF0-7A95-C0F3-801C-93C8D38009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57FA4BE9-083B-5BDC-3B25-4B71A6D4233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CACCB1B9-D6E3-BBBD-5444-FCFFBA1125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859450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B246C4-6ED5-76B6-FB0F-E593CD280C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91DFBCC2-23E7-1E34-366E-28D93A25DD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7260CA9A-03CA-0D67-2962-797CA66E04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78EEDBF0-6BEC-B689-F14A-4A8F445880C4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AB80523F-989A-CF6E-7B39-1A4795F8B3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695644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>
                <a:effectLst/>
              </a:rPr>
              <a:t>TRL 1   Osservati i principi fondamentali</a:t>
            </a:r>
          </a:p>
          <a:p>
            <a:r>
              <a:rPr lang="it-IT">
                <a:effectLst/>
              </a:rPr>
              <a:t>TRL 2   Formulato il concetto della tecnologia</a:t>
            </a:r>
          </a:p>
          <a:p>
            <a:r>
              <a:rPr lang="it-IT">
                <a:effectLst/>
              </a:rPr>
              <a:t>TRL 3   Prova di concetto sperimentale</a:t>
            </a:r>
          </a:p>
          <a:p>
            <a:r>
              <a:rPr lang="it-IT">
                <a:effectLst/>
              </a:rPr>
              <a:t>TRL 4   Tecnologia convalidata in laboratorio</a:t>
            </a:r>
          </a:p>
          <a:p>
            <a:r>
              <a:rPr lang="it-IT">
                <a:effectLst/>
              </a:rPr>
              <a:t>TRL 5   Tecnologia convalidata in ambiente (industrialmente) rilevante</a:t>
            </a:r>
          </a:p>
          <a:p>
            <a:r>
              <a:rPr lang="it-IT">
                <a:effectLst/>
              </a:rPr>
              <a:t>TRL 6   Tecnologia dimostrata in ambiente (industrialmente) rilevante</a:t>
            </a:r>
          </a:p>
          <a:p>
            <a:r>
              <a:rPr lang="it-IT">
                <a:effectLst/>
              </a:rPr>
              <a:t>TRL 7   Dimostrazione di un prototipo di sistema in ambiente operativo</a:t>
            </a:r>
          </a:p>
          <a:p>
            <a:r>
              <a:rPr lang="it-IT">
                <a:effectLst/>
              </a:rPr>
              <a:t>TRL 8   Sistema completo e qualificato</a:t>
            </a:r>
          </a:p>
          <a:p>
            <a:r>
              <a:rPr lang="it-IT">
                <a:effectLst/>
              </a:rPr>
              <a:t>TRL 9   Sistema reale provato in ambiente operativo (produzione competitiva, commercializzazione)</a:t>
            </a:r>
            <a:endParaRPr lang="it-IT" sz="1200" kern="120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79879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E2C0E3-B391-F83C-CDB5-4027C5B98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>
            <a:extLst>
              <a:ext uri="{FF2B5EF4-FFF2-40B4-BE49-F238E27FC236}">
                <a16:creationId xmlns:a16="http://schemas.microsoft.com/office/drawing/2014/main" id="{C35C18F3-4B6B-1B99-04BA-AC29E9F16F5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>
            <a:extLst>
              <a:ext uri="{FF2B5EF4-FFF2-40B4-BE49-F238E27FC236}">
                <a16:creationId xmlns:a16="http://schemas.microsoft.com/office/drawing/2014/main" id="{5D25F85C-C44E-4238-3B9D-E4716108FF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egnaposto intestazione 3">
            <a:extLst>
              <a:ext uri="{FF2B5EF4-FFF2-40B4-BE49-F238E27FC236}">
                <a16:creationId xmlns:a16="http://schemas.microsoft.com/office/drawing/2014/main" id="{6A42F1B3-55F8-AFD9-F4B0-244A559071FB}"/>
              </a:ext>
            </a:extLst>
          </p:cNvPr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t>prova</a:t>
            </a:r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299B1D30-D762-7E66-F56F-4B2207C9A5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45FA65B-9E78-4240-A8AC-4D4B3B736BC0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39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tangolo 10">
            <a:extLst>
              <a:ext uri="{FF2B5EF4-FFF2-40B4-BE49-F238E27FC236}">
                <a16:creationId xmlns:a16="http://schemas.microsoft.com/office/drawing/2014/main" id="{1AF7D5AA-8E82-4EBC-A4A5-4F8FDE081DAC}"/>
              </a:ext>
            </a:extLst>
          </p:cNvPr>
          <p:cNvSpPr/>
          <p:nvPr userDrawn="1"/>
        </p:nvSpPr>
        <p:spPr>
          <a:xfrm>
            <a:off x="125187" y="114300"/>
            <a:ext cx="11930742" cy="6112329"/>
          </a:xfrm>
          <a:prstGeom prst="rect">
            <a:avLst/>
          </a:prstGeom>
          <a:solidFill>
            <a:srgbClr val="323232"/>
          </a:solidFill>
          <a:effectLst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it-IT" sz="1795"/>
          </a:p>
        </p:txBody>
      </p:sp>
      <p:sp>
        <p:nvSpPr>
          <p:cNvPr id="2" name="Titolo 1"/>
          <p:cNvSpPr>
            <a:spLocks noGrp="1"/>
          </p:cNvSpPr>
          <p:nvPr>
            <p:ph type="ctrTitle"/>
          </p:nvPr>
        </p:nvSpPr>
        <p:spPr>
          <a:xfrm>
            <a:off x="3934961" y="3957250"/>
            <a:ext cx="6666895" cy="33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defRPr lang="it-IT" sz="2000" b="1" cap="all" baseline="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 marL="0" lvl="0"/>
            <a:r>
              <a:rPr lang="it-IT"/>
              <a:t>Fare clic per modificare lo stile del titolo</a:t>
            </a:r>
          </a:p>
        </p:txBody>
      </p:sp>
      <p:sp>
        <p:nvSpPr>
          <p:cNvPr id="3" name="Sottotitolo 2"/>
          <p:cNvSpPr>
            <a:spLocks noGrp="1"/>
          </p:cNvSpPr>
          <p:nvPr>
            <p:ph type="subTitle" idx="1"/>
          </p:nvPr>
        </p:nvSpPr>
        <p:spPr>
          <a:xfrm>
            <a:off x="3934961" y="4357743"/>
            <a:ext cx="7576457" cy="315647"/>
          </a:xfr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</a:bodyPr>
          <a:lstStyle>
            <a:lvl1pPr marL="0" indent="0">
              <a:buNone/>
              <a:defRPr lang="it-IT" sz="2000" b="1" kern="1200" dirty="0">
                <a:solidFill>
                  <a:srgbClr val="FFFFFF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pPr lvl="0" defTabSz="457200" fontAlgn="base">
              <a:spcBef>
                <a:spcPct val="0"/>
              </a:spcBef>
              <a:spcAft>
                <a:spcPct val="0"/>
              </a:spcAft>
            </a:pPr>
            <a:r>
              <a:rPr lang="it-IT"/>
              <a:t>Fare clic per modificare lo stile del sottotitolo dello schema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>
          <a:xfrm>
            <a:off x="370797" y="6357820"/>
            <a:ext cx="1153203" cy="365125"/>
          </a:xfrm>
        </p:spPr>
        <p:txBody>
          <a:bodyPr/>
          <a:lstStyle>
            <a:lvl1pPr>
              <a:defRPr lang="en-US" sz="1500" b="0" kern="1200" baseline="0" smtClean="0">
                <a:solidFill>
                  <a:srgbClr val="32323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CA7B09FB-0AF2-4D58-857D-A45268BC233A}" type="datetime1">
              <a:rPr lang="en-GB" smtClean="0"/>
              <a:t>23/05/2025</a:t>
            </a:fld>
            <a:endParaRPr lang="en-US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616529" y="6356350"/>
            <a:ext cx="9573985" cy="365125"/>
          </a:xfrm>
          <a:prstGeom prst="rect">
            <a:avLst/>
          </a:prstGeom>
        </p:spPr>
        <p:txBody>
          <a:bodyPr/>
          <a:lstStyle>
            <a:lvl1pPr>
              <a:defRPr lang="it-IT" sz="1500" b="0" kern="1200" baseline="0">
                <a:solidFill>
                  <a:srgbClr val="32323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r>
              <a:rPr lang="it-IT"/>
              <a:t>INTRODUZIONE - </a:t>
            </a:r>
            <a:r>
              <a:rPr lang="it-IT" err="1"/>
              <a:t>d.scaradozzi@univpm.it</a:t>
            </a:r>
            <a:endParaRPr lang="en-US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>
          <a:xfrm>
            <a:off x="11282819" y="6350000"/>
            <a:ext cx="544286" cy="365125"/>
          </a:xfrm>
        </p:spPr>
        <p:txBody>
          <a:bodyPr/>
          <a:lstStyle>
            <a:lvl1pPr>
              <a:defRPr lang="it-IT" sz="1500" b="0" kern="1200" baseline="0" smtClean="0">
                <a:solidFill>
                  <a:srgbClr val="323232"/>
                </a:solidFill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defRPr>
            </a:lvl1pPr>
          </a:lstStyle>
          <a:p>
            <a:fld id="{DD5228C6-A605-42BC-AA39-4C01A95EC411}" type="slidenum">
              <a:rPr lang="en-US" smtClean="0"/>
              <a:pPr/>
              <a:t>‹N›</a:t>
            </a:fld>
            <a:endParaRPr lang="en-US"/>
          </a:p>
        </p:txBody>
      </p:sp>
      <p:sp>
        <p:nvSpPr>
          <p:cNvPr id="7" name="Segnaposto data 3">
            <a:extLst>
              <a:ext uri="{FF2B5EF4-FFF2-40B4-BE49-F238E27FC236}">
                <a16:creationId xmlns:a16="http://schemas.microsoft.com/office/drawing/2014/main" id="{9BBC8490-524E-4EF1-9C9A-0C025B64183B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934584" y="4799013"/>
            <a:ext cx="5046130" cy="333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ctr"/>
          <a:lstStyle>
            <a:defPPr>
              <a:defRPr lang="it-IT"/>
            </a:defPPr>
            <a:lvl1pPr marL="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1pPr>
            <a:lvl2pPr marL="742950" indent="-28575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2pPr>
            <a:lvl3pPr marL="11430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3pPr>
            <a:lvl4pPr marL="16002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4pPr>
            <a:lvl5pPr marL="2057400" indent="-228600" algn="l" defTabSz="914400" rtl="0" eaLnBrk="0" latinLnBrk="0" hangingPunct="0"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5pPr>
            <a:lvl6pPr marL="25146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6pPr>
            <a:lvl7pPr marL="29718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7pPr>
            <a:lvl8pPr marL="34290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8pPr>
            <a:lvl9pPr marL="3886200" indent="-228600" algn="l" defTabSz="457200" rtl="0" eaLnBrk="0" fontAlgn="base" latinLnBrk="0" hangingPunct="0">
              <a:spcBef>
                <a:spcPct val="0"/>
              </a:spcBef>
              <a:spcAft>
                <a:spcPct val="0"/>
              </a:spcAft>
              <a:defRPr sz="2400" kern="12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  <a:cs typeface="+mn-cs"/>
              </a:defRPr>
            </a:lvl9pPr>
          </a:lstStyle>
          <a:p>
            <a:pPr eaLnBrk="1" hangingPunct="1"/>
            <a:r>
              <a:rPr lang="it-IT" altLang="en-US" sz="1500">
                <a:solidFill>
                  <a:srgbClr val="FFFFFF"/>
                </a:solidFill>
                <a:latin typeface="Arial" panose="020B0604020202020204" pitchFamily="34" charset="0"/>
              </a:rPr>
              <a:t>A.A. 2021/22 - www.univpm.it – d.scaradozzi@univpm.it </a:t>
            </a:r>
          </a:p>
        </p:txBody>
      </p:sp>
      <p:sp>
        <p:nvSpPr>
          <p:cNvPr id="10" name="Segnaposto titolo 1">
            <a:extLst>
              <a:ext uri="{FF2B5EF4-FFF2-40B4-BE49-F238E27FC236}">
                <a16:creationId xmlns:a16="http://schemas.microsoft.com/office/drawing/2014/main" id="{550239E7-8F2D-4034-95BA-90BDEB036CE9}"/>
              </a:ext>
            </a:extLst>
          </p:cNvPr>
          <p:cNvSpPr txBox="1">
            <a:spLocks/>
          </p:cNvSpPr>
          <p:nvPr userDrawn="1"/>
        </p:nvSpPr>
        <p:spPr bwMode="auto">
          <a:xfrm>
            <a:off x="3949472" y="3157538"/>
            <a:ext cx="7834313" cy="420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Calibri" panose="020F050202020403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/>
            <a:r>
              <a:rPr lang="it-IT" altLang="en-US" sz="2000">
                <a:solidFill>
                  <a:srgbClr val="FFFFF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Facoltà di Ingegneria – Dipartimento di Ingegneria dell’Informazione</a:t>
            </a:r>
          </a:p>
        </p:txBody>
      </p:sp>
      <p:pic>
        <p:nvPicPr>
          <p:cNvPr id="12" name="Immagine 4">
            <a:extLst>
              <a:ext uri="{FF2B5EF4-FFF2-40B4-BE49-F238E27FC236}">
                <a16:creationId xmlns:a16="http://schemas.microsoft.com/office/drawing/2014/main" id="{B128DF67-2AA8-48BD-B4EF-CC39491AAA5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2867" y="1265260"/>
            <a:ext cx="4181475" cy="181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845027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342900" y="1394676"/>
            <a:ext cx="11517085" cy="466866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2ED55C-34B5-4E9B-8737-8B96BC780482}" type="datetime1">
              <a:rPr lang="en-GB" smtClean="0"/>
              <a:t>23/05/2025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</a:t>
            </a:r>
            <a:r>
              <a:rPr lang="it-IT" err="1"/>
              <a:t>d.scaradozzi@univpm.it</a:t>
            </a:r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cxnSp>
        <p:nvCxnSpPr>
          <p:cNvPr id="10" name="Connettore diritto 9">
            <a:extLst>
              <a:ext uri="{FF2B5EF4-FFF2-40B4-BE49-F238E27FC236}">
                <a16:creationId xmlns:a16="http://schemas.microsoft.com/office/drawing/2014/main" id="{87CFFC71-FBD3-489D-9E5A-2BEB1A4EFD4D}"/>
              </a:ext>
            </a:extLst>
          </p:cNvPr>
          <p:cNvCxnSpPr/>
          <p:nvPr userDrawn="1"/>
        </p:nvCxnSpPr>
        <p:spPr>
          <a:xfrm>
            <a:off x="3320142" y="185738"/>
            <a:ext cx="0" cy="885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itolo 6">
            <a:extLst>
              <a:ext uri="{FF2B5EF4-FFF2-40B4-BE49-F238E27FC236}">
                <a16:creationId xmlns:a16="http://schemas.microsoft.com/office/drawing/2014/main" id="{31CDCF3A-21D1-4B36-BEC6-0B8550A59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9" name="Titolo 5">
            <a:extLst>
              <a:ext uri="{FF2B5EF4-FFF2-40B4-BE49-F238E27FC236}">
                <a16:creationId xmlns:a16="http://schemas.microsoft.com/office/drawing/2014/main" id="{B343E55A-F346-23FD-C768-72C5C5EE2A95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1769059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sz="half" idx="1"/>
          </p:nvPr>
        </p:nvSpPr>
        <p:spPr>
          <a:xfrm>
            <a:off x="212271" y="1268186"/>
            <a:ext cx="5807529" cy="490877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6172200" y="1268186"/>
            <a:ext cx="5780314" cy="4908777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879EE1-1E25-4462-8A60-48536DB674C5}" type="datetime1">
              <a:rPr lang="en-GB" smtClean="0"/>
              <a:t>23/05/2025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9" name="Titolo 8">
            <a:extLst>
              <a:ext uri="{FF2B5EF4-FFF2-40B4-BE49-F238E27FC236}">
                <a16:creationId xmlns:a16="http://schemas.microsoft.com/office/drawing/2014/main" id="{E831D5E5-7A67-48AC-B5BC-AB21CF886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9799DC7B-16D5-93B2-4600-65F6B24B31F1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2640122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310244" y="1268186"/>
            <a:ext cx="5687332" cy="82187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4" name="Segnaposto contenuto 3"/>
          <p:cNvSpPr>
            <a:spLocks noGrp="1"/>
          </p:cNvSpPr>
          <p:nvPr>
            <p:ph sz="half" idx="2"/>
          </p:nvPr>
        </p:nvSpPr>
        <p:spPr>
          <a:xfrm>
            <a:off x="310244" y="2128157"/>
            <a:ext cx="5687332" cy="406150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5" name="Segnaposto testo 4"/>
          <p:cNvSpPr>
            <a:spLocks noGrp="1"/>
          </p:cNvSpPr>
          <p:nvPr>
            <p:ph type="body" sz="quarter" idx="3"/>
          </p:nvPr>
        </p:nvSpPr>
        <p:spPr>
          <a:xfrm>
            <a:off x="6172199" y="1268186"/>
            <a:ext cx="5720443" cy="821871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6" name="Segnaposto contenuto 5"/>
          <p:cNvSpPr>
            <a:spLocks noGrp="1"/>
          </p:cNvSpPr>
          <p:nvPr>
            <p:ph sz="quarter" idx="4"/>
          </p:nvPr>
        </p:nvSpPr>
        <p:spPr>
          <a:xfrm>
            <a:off x="6172200" y="2128157"/>
            <a:ext cx="5720442" cy="4061506"/>
          </a:xfrm>
        </p:spPr>
        <p:txBody>
          <a:bodyPr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7" name="Segnaposto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E29187-13AA-4082-BA07-AC50704E05F5}" type="datetime1">
              <a:rPr lang="en-GB" smtClean="0"/>
              <a:t>23/05/2025</a:t>
            </a:fld>
            <a:endParaRPr lang="it-IT"/>
          </a:p>
        </p:txBody>
      </p:sp>
      <p:sp>
        <p:nvSpPr>
          <p:cNvPr id="8" name="Segnaposto piè di pagina 7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9" name="Segnaposto numero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10" name="Titolo 9">
            <a:extLst>
              <a:ext uri="{FF2B5EF4-FFF2-40B4-BE49-F238E27FC236}">
                <a16:creationId xmlns:a16="http://schemas.microsoft.com/office/drawing/2014/main" id="{092FFF02-84C5-4424-B962-3DD2BBC9BC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AF65A2A9-995E-BB4B-0EA9-E102C2C93420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97354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8D1CA5-08AC-49C7-B861-F2A2C32E5AE4}" type="datetime1">
              <a:rPr lang="en-GB" smtClean="0"/>
              <a:t>23/05/2025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6" name="Titolo 5">
            <a:extLst>
              <a:ext uri="{FF2B5EF4-FFF2-40B4-BE49-F238E27FC236}">
                <a16:creationId xmlns:a16="http://schemas.microsoft.com/office/drawing/2014/main" id="{5DB7DC3B-E4F0-49E7-846D-0A44D7951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C41521CB-64B3-E1CB-1EB4-2F907ECBEE92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7036962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196114" y="1272419"/>
            <a:ext cx="6159274" cy="458863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5" name="Segnaposto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5E67C5-CD33-42B8-AFBE-AA3E361563D8}" type="datetime1">
              <a:rPr lang="en-GB" smtClean="0"/>
              <a:t>23/05/2025</a:t>
            </a:fld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8" name="Titolo 7">
            <a:extLst>
              <a:ext uri="{FF2B5EF4-FFF2-40B4-BE49-F238E27FC236}">
                <a16:creationId xmlns:a16="http://schemas.microsoft.com/office/drawing/2014/main" id="{1F25AAFE-9839-4174-907B-241A2E835C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853191AF-6F39-3B62-9173-FC0EB2152D3C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367568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/>
          <p:cNvSpPr>
            <a:spLocks noGrp="1"/>
          </p:cNvSpPr>
          <p:nvPr>
            <p:ph type="pic" idx="1"/>
          </p:nvPr>
        </p:nvSpPr>
        <p:spPr>
          <a:xfrm>
            <a:off x="5171924" y="1320800"/>
            <a:ext cx="6183464" cy="4540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Segnaposto tes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Modifica gli stili del testo dello schema</a:t>
            </a:r>
          </a:p>
        </p:txBody>
      </p:sp>
      <p:sp>
        <p:nvSpPr>
          <p:cNvPr id="8" name="Segnaposto data 7">
            <a:extLst>
              <a:ext uri="{FF2B5EF4-FFF2-40B4-BE49-F238E27FC236}">
                <a16:creationId xmlns:a16="http://schemas.microsoft.com/office/drawing/2014/main" id="{4A60E122-87AB-4B51-B751-E1288AF1CD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DA522-2DDF-49D5-A049-C6ED03554313}" type="datetime1">
              <a:rPr lang="en-GB" smtClean="0"/>
              <a:t>23/05/2025</a:t>
            </a:fld>
            <a:endParaRPr lang="it-IT"/>
          </a:p>
        </p:txBody>
      </p:sp>
      <p:sp>
        <p:nvSpPr>
          <p:cNvPr id="9" name="Segnaposto piè di pagina 8">
            <a:extLst>
              <a:ext uri="{FF2B5EF4-FFF2-40B4-BE49-F238E27FC236}">
                <a16:creationId xmlns:a16="http://schemas.microsoft.com/office/drawing/2014/main" id="{2462FE07-1E60-4C49-BD80-372C1D2581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it-IT"/>
              <a:t>INTRODUZIONE - d.scaradozzi@univpm.it</a:t>
            </a:r>
            <a:endParaRPr lang="en-US"/>
          </a:p>
        </p:txBody>
      </p:sp>
      <p:sp>
        <p:nvSpPr>
          <p:cNvPr id="10" name="Segnaposto numero diapositiva 9">
            <a:extLst>
              <a:ext uri="{FF2B5EF4-FFF2-40B4-BE49-F238E27FC236}">
                <a16:creationId xmlns:a16="http://schemas.microsoft.com/office/drawing/2014/main" id="{37C381DA-E551-4375-A2F7-AFC73041A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pPr/>
              <a:t>‹N›</a:t>
            </a:fld>
            <a:endParaRPr lang="it-IT"/>
          </a:p>
        </p:txBody>
      </p:sp>
      <p:sp>
        <p:nvSpPr>
          <p:cNvPr id="11" name="Titolo 10">
            <a:extLst>
              <a:ext uri="{FF2B5EF4-FFF2-40B4-BE49-F238E27FC236}">
                <a16:creationId xmlns:a16="http://schemas.microsoft.com/office/drawing/2014/main" id="{20BB2209-F5C1-4165-A6E2-2AB44A7D1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C4453985-9A11-0D0E-694B-CC85324B550D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787053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974F4-FC3F-4581-858C-ED289A0BA92C}" type="datetime1">
              <a:rPr lang="en-GB" smtClean="0"/>
              <a:t>23/05/2025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4A1791A9-F0C4-4E43-BE68-DE16C34BF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A0795043-64BC-B982-9E97-47502DA0188E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356717233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testo verticale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192A12-456C-40B7-9CE5-5A9467BE0884}" type="datetime1">
              <a:rPr lang="en-GB" smtClean="0"/>
              <a:t>23/05/2025</a:t>
            </a:fld>
            <a:endParaRPr lang="it-IT"/>
          </a:p>
        </p:txBody>
      </p:sp>
      <p:sp>
        <p:nvSpPr>
          <p:cNvPr id="5" name="Segnaposto piè di pagina 4"/>
          <p:cNvSpPr>
            <a:spLocks noGrp="1"/>
          </p:cNvSpPr>
          <p:nvPr>
            <p:ph type="ftr" sz="quarter" idx="11"/>
          </p:nvPr>
        </p:nvSpPr>
        <p:spPr>
          <a:xfrm>
            <a:off x="1420586" y="6356350"/>
            <a:ext cx="9764485" cy="365125"/>
          </a:xfrm>
          <a:prstGeom prst="rect">
            <a:avLst/>
          </a:prstGeom>
        </p:spPr>
        <p:txBody>
          <a:bodyPr/>
          <a:lstStyle/>
          <a:p>
            <a:r>
              <a:rPr lang="it-IT"/>
              <a:t>INTRODUZIONE - d.scaradozzi@univpm.it</a:t>
            </a:r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5228C6-A605-42BC-AA39-4C01A95EC411}" type="slidenum">
              <a:rPr lang="it-IT" smtClean="0"/>
              <a:t>‹N›</a:t>
            </a:fld>
            <a:endParaRPr lang="it-IT"/>
          </a:p>
        </p:txBody>
      </p:sp>
      <p:sp>
        <p:nvSpPr>
          <p:cNvPr id="7" name="Titolo 6">
            <a:extLst>
              <a:ext uri="{FF2B5EF4-FFF2-40B4-BE49-F238E27FC236}">
                <a16:creationId xmlns:a16="http://schemas.microsoft.com/office/drawing/2014/main" id="{28E2ED32-ACBA-471B-9F20-3E489477A2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2" name="Titolo 5">
            <a:extLst>
              <a:ext uri="{FF2B5EF4-FFF2-40B4-BE49-F238E27FC236}">
                <a16:creationId xmlns:a16="http://schemas.microsoft.com/office/drawing/2014/main" id="{621B0C38-B526-45EF-4013-5E585A8A5C40}"/>
              </a:ext>
            </a:extLst>
          </p:cNvPr>
          <p:cNvSpPr txBox="1">
            <a:spLocks/>
          </p:cNvSpPr>
          <p:nvPr userDrawn="1"/>
        </p:nvSpPr>
        <p:spPr>
          <a:xfrm>
            <a:off x="3445329" y="184244"/>
            <a:ext cx="8523514" cy="375104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&amp; Sistemi Cyber-</a:t>
            </a:r>
            <a:r>
              <a:rPr lang="it-IT" b="0" err="1"/>
              <a:t>Physical</a:t>
            </a:r>
            <a:r>
              <a:rPr lang="it-IT" b="0"/>
              <a:t> – Prof. D. </a:t>
            </a:r>
            <a:r>
              <a:rPr lang="it-IT" b="0" err="1"/>
              <a:t>Scaradozzi</a:t>
            </a:r>
            <a:endParaRPr lang="it-IT" b="0"/>
          </a:p>
        </p:txBody>
      </p:sp>
    </p:spTree>
    <p:extLst>
      <p:ext uri="{BB962C8B-B14F-4D97-AF65-F5344CB8AC3E}">
        <p14:creationId xmlns:p14="http://schemas.microsoft.com/office/powerpoint/2010/main" val="894924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/>
          <p:cNvSpPr>
            <a:spLocks noGrp="1"/>
          </p:cNvSpPr>
          <p:nvPr>
            <p:ph type="title"/>
          </p:nvPr>
        </p:nvSpPr>
        <p:spPr>
          <a:xfrm>
            <a:off x="3445329" y="695684"/>
            <a:ext cx="8523514" cy="375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</a:t>
            </a:r>
          </a:p>
        </p:txBody>
      </p:sp>
      <p:sp>
        <p:nvSpPr>
          <p:cNvPr id="3" name="Segnaposto testo 2"/>
          <p:cNvSpPr>
            <a:spLocks noGrp="1"/>
          </p:cNvSpPr>
          <p:nvPr>
            <p:ph type="body" idx="1"/>
          </p:nvPr>
        </p:nvSpPr>
        <p:spPr>
          <a:xfrm>
            <a:off x="234043" y="1285194"/>
            <a:ext cx="11718471" cy="49251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Modifica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/>
          <p:cNvSpPr>
            <a:spLocks noGrp="1"/>
          </p:cNvSpPr>
          <p:nvPr>
            <p:ph type="dt" sz="half" idx="2"/>
          </p:nvPr>
        </p:nvSpPr>
        <p:spPr>
          <a:xfrm>
            <a:off x="310243" y="6356349"/>
            <a:ext cx="1028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5B28EA24-502A-44AB-8243-60577DE8FE40}" type="datetime1">
              <a:rPr lang="en-GB" smtClean="0"/>
              <a:t>23/05/2025</a:t>
            </a:fld>
            <a:endParaRPr lang="it-IT"/>
          </a:p>
        </p:txBody>
      </p:sp>
      <p:sp>
        <p:nvSpPr>
          <p:cNvPr id="6" name="Segnaposto numero diapositiva 5"/>
          <p:cNvSpPr>
            <a:spLocks noGrp="1"/>
          </p:cNvSpPr>
          <p:nvPr>
            <p:ph type="sldNum" sz="quarter" idx="4"/>
          </p:nvPr>
        </p:nvSpPr>
        <p:spPr>
          <a:xfrm>
            <a:off x="11277600" y="6356349"/>
            <a:ext cx="61504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D5228C6-A605-42BC-AA39-4C01A95EC411}" type="slidenum">
              <a:rPr lang="it-IT" smtClean="0"/>
              <a:pPr/>
              <a:t>‹N›</a:t>
            </a:fld>
            <a:endParaRPr lang="it-IT"/>
          </a:p>
        </p:txBody>
      </p:sp>
      <p:pic>
        <p:nvPicPr>
          <p:cNvPr id="9" name="Elemento grafico 8">
            <a:extLst>
              <a:ext uri="{FF2B5EF4-FFF2-40B4-BE49-F238E27FC236}">
                <a16:creationId xmlns:a16="http://schemas.microsoft.com/office/drawing/2014/main" id="{465B3E39-750E-46C9-ACBB-F7C8525CBF7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 l="14734" t="25714" r="19002" b="56746"/>
          <a:stretch/>
        </p:blipFill>
        <p:spPr>
          <a:xfrm>
            <a:off x="108856" y="82324"/>
            <a:ext cx="3211286" cy="1202871"/>
          </a:xfrm>
          <a:prstGeom prst="rect">
            <a:avLst/>
          </a:prstGeom>
        </p:spPr>
      </p:pic>
      <p:cxnSp>
        <p:nvCxnSpPr>
          <p:cNvPr id="11" name="Connettore diritto 10">
            <a:extLst>
              <a:ext uri="{FF2B5EF4-FFF2-40B4-BE49-F238E27FC236}">
                <a16:creationId xmlns:a16="http://schemas.microsoft.com/office/drawing/2014/main" id="{AAE2F858-42FB-41AC-B3F5-3C7C68E8CE6A}"/>
              </a:ext>
            </a:extLst>
          </p:cNvPr>
          <p:cNvCxnSpPr/>
          <p:nvPr userDrawn="1"/>
        </p:nvCxnSpPr>
        <p:spPr>
          <a:xfrm>
            <a:off x="3320142" y="185738"/>
            <a:ext cx="0" cy="88505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2" name="Segnaposto titolo 1">
            <a:extLst>
              <a:ext uri="{FF2B5EF4-FFF2-40B4-BE49-F238E27FC236}">
                <a16:creationId xmlns:a16="http://schemas.microsoft.com/office/drawing/2014/main" id="{0F0A6331-486E-4015-A0B2-0A1EF29A6CDF}"/>
              </a:ext>
            </a:extLst>
          </p:cNvPr>
          <p:cNvSpPr txBox="1">
            <a:spLocks/>
          </p:cNvSpPr>
          <p:nvPr userDrawn="1"/>
        </p:nvSpPr>
        <p:spPr>
          <a:xfrm>
            <a:off x="3445329" y="185738"/>
            <a:ext cx="8523514" cy="3751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it-IT" sz="2000" b="1" kern="1200" baseline="0" dirty="0">
                <a:solidFill>
                  <a:srgbClr val="323232"/>
                </a:solidFill>
                <a:latin typeface="Arial"/>
                <a:ea typeface="MS PGothic" panose="020B0600070205080204" pitchFamily="34" charset="-128"/>
                <a:cs typeface="Arial"/>
              </a:defRPr>
            </a:lvl1pPr>
          </a:lstStyle>
          <a:p>
            <a:r>
              <a:rPr lang="it-IT" b="0"/>
              <a:t>Corso di Laboratorio di Meccatronica – Prof. D. Scaradozzi</a:t>
            </a:r>
          </a:p>
        </p:txBody>
      </p:sp>
      <p:sp>
        <p:nvSpPr>
          <p:cNvPr id="7" name="Segnaposto piè di pagina 6">
            <a:extLst>
              <a:ext uri="{FF2B5EF4-FFF2-40B4-BE49-F238E27FC236}">
                <a16:creationId xmlns:a16="http://schemas.microsoft.com/office/drawing/2014/main" id="{85084A3A-697B-4984-91B8-6352663CC4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it-IT"/>
              <a:t>INTRODUZIONE - d.scaradozzi@univpm.it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9061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0" r:id="rId1"/>
    <p:sldLayoutId id="2147483751" r:id="rId2"/>
    <p:sldLayoutId id="2147483752" r:id="rId3"/>
    <p:sldLayoutId id="2147483753" r:id="rId4"/>
    <p:sldLayoutId id="2147483754" r:id="rId5"/>
    <p:sldLayoutId id="2147483755" r:id="rId6"/>
    <p:sldLayoutId id="2147483756" r:id="rId7"/>
    <p:sldLayoutId id="2147483757" r:id="rId8"/>
    <p:sldLayoutId id="2147483758" r:id="rId9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it-IT" sz="2000" b="1" kern="1200" baseline="0" dirty="0">
          <a:solidFill>
            <a:srgbClr val="323232"/>
          </a:solidFill>
          <a:latin typeface="Arial"/>
          <a:ea typeface="MS PGothic" panose="020B0600070205080204" pitchFamily="34" charset="-128"/>
          <a:cs typeface="Arial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jpe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microsoft.com/office/2007/relationships/media" Target="../media/media2.mp4"/><Relationship Id="rId7" Type="http://schemas.openxmlformats.org/officeDocument/2006/relationships/image" Target="../media/image2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3940403" y="3552076"/>
            <a:ext cx="825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Corso di Laurea magistrale in Ingegneria Informatica e dell’Automazione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2709E79E-601D-41D7-AA31-DC3D4F35BCD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4961" y="3957250"/>
            <a:ext cx="7124925" cy="369332"/>
          </a:xfrm>
        </p:spPr>
        <p:txBody>
          <a:bodyPr>
            <a:normAutofit/>
          </a:bodyPr>
          <a:lstStyle/>
          <a:p>
            <a:r>
              <a:rPr lang="it-IT" dirty="0" err="1"/>
              <a:t>Meteocore</a:t>
            </a:r>
            <a:endParaRPr lang="en-US" dirty="0"/>
          </a:p>
        </p:txBody>
      </p:sp>
      <p:sp>
        <p:nvSpPr>
          <p:cNvPr id="10" name="Sottotitolo 9">
            <a:extLst>
              <a:ext uri="{FF2B5EF4-FFF2-40B4-BE49-F238E27FC236}">
                <a16:creationId xmlns:a16="http://schemas.microsoft.com/office/drawing/2014/main" id="{098ED2D5-EDC3-49A9-9A9C-0923D35FFC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Sistema per il </a:t>
            </a:r>
            <a:r>
              <a:rPr lang="en-US" dirty="0" err="1"/>
              <a:t>monitoraggio</a:t>
            </a:r>
            <a:r>
              <a:rPr lang="en-US" dirty="0"/>
              <a:t> e </a:t>
            </a:r>
            <a:r>
              <a:rPr lang="en-US" dirty="0" err="1"/>
              <a:t>previsione</a:t>
            </a:r>
            <a:r>
              <a:rPr lang="en-US" dirty="0"/>
              <a:t> di </a:t>
            </a:r>
            <a:r>
              <a:rPr lang="en-US" dirty="0" err="1"/>
              <a:t>pioggia</a:t>
            </a:r>
            <a:endParaRPr lang="en-US" dirty="0"/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8CE82155-D8AD-4538-8566-A2F91709A5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699CB1-C03F-4A98-9E24-CF46DE1490E7}" type="datetime1">
              <a:rPr kumimoji="0" lang="en-GB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23/05/2025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6BE4FDB8-1E1A-4C5A-91FD-27A0E1817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Presentazione progetto – Bellante Luca, Zazzarini Micol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33B6ACDF-8C3C-40F9-9FA7-A2C4E8F96B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3DED0868-F86F-3777-185D-22B209C7F045}"/>
              </a:ext>
            </a:extLst>
          </p:cNvPr>
          <p:cNvSpPr/>
          <p:nvPr/>
        </p:nvSpPr>
        <p:spPr>
          <a:xfrm>
            <a:off x="3840478" y="4762917"/>
            <a:ext cx="1280161" cy="41837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2024/25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1DBE3C7C-921F-AE19-5BCE-EDCE57676B67}"/>
              </a:ext>
            </a:extLst>
          </p:cNvPr>
          <p:cNvSpPr/>
          <p:nvPr/>
        </p:nvSpPr>
        <p:spPr>
          <a:xfrm>
            <a:off x="5120639" y="4762917"/>
            <a:ext cx="3852539" cy="418375"/>
          </a:xfrm>
          <a:prstGeom prst="rect">
            <a:avLst/>
          </a:prstGeom>
          <a:solidFill>
            <a:srgbClr val="323232"/>
          </a:solidFill>
          <a:ln>
            <a:solidFill>
              <a:srgbClr val="32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4" name="Elemento grafico 3">
            <a:extLst>
              <a:ext uri="{FF2B5EF4-FFF2-40B4-BE49-F238E27FC236}">
                <a16:creationId xmlns:a16="http://schemas.microsoft.com/office/drawing/2014/main" id="{6F599042-D712-4C2A-2C5D-A1F71C91CC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80582" y="2889447"/>
            <a:ext cx="2448384" cy="2936592"/>
          </a:xfrm>
          <a:prstGeom prst="rect">
            <a:avLst/>
          </a:prstGeom>
        </p:spPr>
      </p:pic>
      <p:pic>
        <p:nvPicPr>
          <p:cNvPr id="7" name="Immagine 6" descr="Immagine che contiene Elementi grafici, clipart, grafica, cerchio&#10;&#10;Il contenuto generato dall'IA potrebbe non essere corretto.">
            <a:extLst>
              <a:ext uri="{FF2B5EF4-FFF2-40B4-BE49-F238E27FC236}">
                <a16:creationId xmlns:a16="http://schemas.microsoft.com/office/drawing/2014/main" id="{29CD6B9F-9BD6-38F6-9241-9FB75408070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4337" y="295351"/>
            <a:ext cx="2485549" cy="2485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16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9043-A64E-3B45-CBB6-C052F2405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B1F12-27DE-8625-7A32-E69A4EE7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Sviluppi futuri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ACEC33-0A24-F2FB-2031-6450909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248FA3-710C-0175-A9A9-F804CA10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51514-DBF2-2BF7-416D-032946D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F933BD2-5B86-8404-A0C5-9F5ADF1E2BD7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BC48898B-F444-946E-DC94-ED2B60F79356}"/>
              </a:ext>
            </a:extLst>
          </p:cNvPr>
          <p:cNvSpPr/>
          <p:nvPr/>
        </p:nvSpPr>
        <p:spPr>
          <a:xfrm>
            <a:off x="0" y="6162316"/>
            <a:ext cx="10051915" cy="241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grpSp>
        <p:nvGrpSpPr>
          <p:cNvPr id="15" name="Gruppo 14">
            <a:extLst>
              <a:ext uri="{FF2B5EF4-FFF2-40B4-BE49-F238E27FC236}">
                <a16:creationId xmlns:a16="http://schemas.microsoft.com/office/drawing/2014/main" id="{DAC8F407-D2E3-CA0B-1ABB-84A30DF22DFD}"/>
              </a:ext>
            </a:extLst>
          </p:cNvPr>
          <p:cNvGrpSpPr/>
          <p:nvPr/>
        </p:nvGrpSpPr>
        <p:grpSpPr>
          <a:xfrm>
            <a:off x="2238828" y="1487278"/>
            <a:ext cx="8128000" cy="3883444"/>
            <a:chOff x="1923915" y="1577813"/>
            <a:chExt cx="8128000" cy="3883444"/>
          </a:xfrm>
        </p:grpSpPr>
        <p:grpSp>
          <p:nvGrpSpPr>
            <p:cNvPr id="21" name="Gruppo 20">
              <a:extLst>
                <a:ext uri="{FF2B5EF4-FFF2-40B4-BE49-F238E27FC236}">
                  <a16:creationId xmlns:a16="http://schemas.microsoft.com/office/drawing/2014/main" id="{35898A1B-1FE0-6FCE-4BA2-ABF68DFA7F66}"/>
                </a:ext>
              </a:extLst>
            </p:cNvPr>
            <p:cNvGrpSpPr/>
            <p:nvPr/>
          </p:nvGrpSpPr>
          <p:grpSpPr>
            <a:xfrm>
              <a:off x="1923915" y="1577813"/>
              <a:ext cx="8128000" cy="3883444"/>
              <a:chOff x="1923915" y="2057400"/>
              <a:chExt cx="8128000" cy="3883444"/>
            </a:xfrm>
          </p:grpSpPr>
          <p:graphicFrame>
            <p:nvGraphicFramePr>
              <p:cNvPr id="11" name="Tabella 10">
                <a:extLst>
                  <a:ext uri="{FF2B5EF4-FFF2-40B4-BE49-F238E27FC236}">
                    <a16:creationId xmlns:a16="http://schemas.microsoft.com/office/drawing/2014/main" id="{D647E442-2271-5024-58E8-233DEAC4D7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3432798508"/>
                  </p:ext>
                </p:extLst>
              </p:nvPr>
            </p:nvGraphicFramePr>
            <p:xfrm>
              <a:off x="1923915" y="2057400"/>
              <a:ext cx="8128000" cy="3883444"/>
            </p:xfrm>
            <a:graphic>
              <a:graphicData uri="http://schemas.openxmlformats.org/drawingml/2006/table">
                <a:tbl>
                  <a:tblPr firstRow="1" bandRow="1">
                    <a:tableStyleId>{616DA210-FB5B-4158-B5E0-FEB733F419BA}</a:tableStyleId>
                  </a:tblPr>
                  <a:tblGrid>
                    <a:gridCol w="2032000">
                      <a:extLst>
                        <a:ext uri="{9D8B030D-6E8A-4147-A177-3AD203B41FA5}">
                          <a16:colId xmlns:a16="http://schemas.microsoft.com/office/drawing/2014/main" val="3925758571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410937432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251626338"/>
                        </a:ext>
                      </a:extLst>
                    </a:gridCol>
                    <a:gridCol w="2032000">
                      <a:extLst>
                        <a:ext uri="{9D8B030D-6E8A-4147-A177-3AD203B41FA5}">
                          <a16:colId xmlns:a16="http://schemas.microsoft.com/office/drawing/2014/main" val="154010991"/>
                        </a:ext>
                      </a:extLst>
                    </a:gridCol>
                  </a:tblGrid>
                  <a:tr h="613977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Sviluppi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Capacità di gestione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Efficienza computazionale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Efficienza energetica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39259782"/>
                      </a:ext>
                    </a:extLst>
                  </a:tr>
                  <a:tr h="877111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/>
                            <a:t>Portare Zephyr su ESP32-DevKitC-32E</a:t>
                          </a:r>
                        </a:p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59507007"/>
                      </a:ext>
                    </a:extLst>
                  </a:tr>
                  <a:tr h="1140244"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it-IT" sz="1800" dirty="0"/>
                            <a:t>Migliorare la gestione energetica del sistema</a:t>
                          </a:r>
                        </a:p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82703511"/>
                      </a:ext>
                    </a:extLst>
                  </a:tr>
                  <a:tr h="1140244">
                    <a:tc>
                      <a:txBody>
                        <a:bodyPr/>
                        <a:lstStyle/>
                        <a:p>
                          <a:r>
                            <a:rPr lang="it-IT" dirty="0"/>
                            <a:t>Ampliamento delle funzionalità dell’app mobile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it-IT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594041081"/>
                      </a:ext>
                    </a:extLst>
                  </a:tr>
                </a:tbl>
              </a:graphicData>
            </a:graphic>
          </p:graphicFrame>
          <p:cxnSp>
            <p:nvCxnSpPr>
              <p:cNvPr id="13" name="Connettore 2 12">
                <a:extLst>
                  <a:ext uri="{FF2B5EF4-FFF2-40B4-BE49-F238E27FC236}">
                    <a16:creationId xmlns:a16="http://schemas.microsoft.com/office/drawing/2014/main" id="{6FC490F9-6CD4-77E7-BAF0-1083889FCBD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941651" y="2743200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6" name="Connettore 2 15">
                <a:extLst>
                  <a:ext uri="{FF2B5EF4-FFF2-40B4-BE49-F238E27FC236}">
                    <a16:creationId xmlns:a16="http://schemas.microsoft.com/office/drawing/2014/main" id="{99721D34-85ED-4760-70AA-0B3CC640513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020128" y="2743200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Connettore 2 16">
                <a:extLst>
                  <a:ext uri="{FF2B5EF4-FFF2-40B4-BE49-F238E27FC236}">
                    <a16:creationId xmlns:a16="http://schemas.microsoft.com/office/drawing/2014/main" id="{57A5FC30-D0EF-BCED-F93C-E1018BCAA8E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5360" y="2743200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Uguale a 17">
                <a:extLst>
                  <a:ext uri="{FF2B5EF4-FFF2-40B4-BE49-F238E27FC236}">
                    <a16:creationId xmlns:a16="http://schemas.microsoft.com/office/drawing/2014/main" id="{CF204408-51FB-A55B-5467-D63E44C8C37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397559" y="3771900"/>
                <a:ext cx="1245137" cy="807396"/>
              </a:xfrm>
              <a:prstGeom prst="mathEqual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sp>
            <p:nvSpPr>
              <p:cNvPr id="19" name="Uguale a 18">
                <a:extLst>
                  <a:ext uri="{FF2B5EF4-FFF2-40B4-BE49-F238E27FC236}">
                    <a16:creationId xmlns:a16="http://schemas.microsoft.com/office/drawing/2014/main" id="{E826B8FB-982A-F816-531D-09478B99571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19082" y="3761362"/>
                <a:ext cx="1245137" cy="807396"/>
              </a:xfrm>
              <a:prstGeom prst="mathEqual">
                <a:avLst/>
              </a:prstGeom>
            </p:spPr>
            <p:style>
              <a:lnRef idx="2">
                <a:schemeClr val="dk1">
                  <a:shade val="15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t-IT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0" name="Connettore 2 19">
                <a:extLst>
                  <a:ext uri="{FF2B5EF4-FFF2-40B4-BE49-F238E27FC236}">
                    <a16:creationId xmlns:a16="http://schemas.microsoft.com/office/drawing/2014/main" id="{122F87E2-1AFB-B9B0-8ABA-76D6AEB981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95360" y="3761362"/>
                <a:ext cx="0" cy="807396"/>
              </a:xfrm>
              <a:prstGeom prst="straightConnector1">
                <a:avLst/>
              </a:prstGeom>
              <a:ln w="76200">
                <a:tailEnd type="triangle"/>
              </a:ln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7" name="Connettore 2 6">
              <a:extLst>
                <a:ext uri="{FF2B5EF4-FFF2-40B4-BE49-F238E27FC236}">
                  <a16:creationId xmlns:a16="http://schemas.microsoft.com/office/drawing/2014/main" id="{223AB766-C1DF-EDBA-6499-2C908EF984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41650" y="4413425"/>
              <a:ext cx="0" cy="953311"/>
            </a:xfrm>
            <a:prstGeom prst="straightConnector1">
              <a:avLst/>
            </a:prstGeom>
            <a:ln w="76200">
              <a:tailEnd type="triangle"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Uguale a 11">
              <a:extLst>
                <a:ext uri="{FF2B5EF4-FFF2-40B4-BE49-F238E27FC236}">
                  <a16:creationId xmlns:a16="http://schemas.microsoft.com/office/drawing/2014/main" id="{BF2C485F-533D-B735-189E-0B97D07DE608}"/>
                </a:ext>
              </a:extLst>
            </p:cNvPr>
            <p:cNvSpPr>
              <a:spLocks/>
            </p:cNvSpPr>
            <p:nvPr/>
          </p:nvSpPr>
          <p:spPr>
            <a:xfrm>
              <a:off x="6397559" y="4429252"/>
              <a:ext cx="1245137" cy="807396"/>
            </a:xfrm>
            <a:prstGeom prst="mathEqual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  <p:sp>
          <p:nvSpPr>
            <p:cNvPr id="14" name="Uguale a 13">
              <a:extLst>
                <a:ext uri="{FF2B5EF4-FFF2-40B4-BE49-F238E27FC236}">
                  <a16:creationId xmlns:a16="http://schemas.microsoft.com/office/drawing/2014/main" id="{697BE338-C481-7C40-840F-8E73114A062F}"/>
                </a:ext>
              </a:extLst>
            </p:cNvPr>
            <p:cNvSpPr>
              <a:spLocks/>
            </p:cNvSpPr>
            <p:nvPr/>
          </p:nvSpPr>
          <p:spPr>
            <a:xfrm>
              <a:off x="8472791" y="4429252"/>
              <a:ext cx="1245137" cy="807396"/>
            </a:xfrm>
            <a:prstGeom prst="mathEqual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932096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677501-C5F4-5CD9-A70A-28BFA92FB7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>
            <a:extLst>
              <a:ext uri="{FF2B5EF4-FFF2-40B4-BE49-F238E27FC236}">
                <a16:creationId xmlns:a16="http://schemas.microsoft.com/office/drawing/2014/main" id="{F17521EB-37A5-1A70-E3DA-01F6BEAA8E31}"/>
              </a:ext>
            </a:extLst>
          </p:cNvPr>
          <p:cNvSpPr txBox="1"/>
          <p:nvPr/>
        </p:nvSpPr>
        <p:spPr>
          <a:xfrm>
            <a:off x="3940403" y="3552076"/>
            <a:ext cx="8251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8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Corso di Laurea magistrale in Ingegneria Informatica e dell’Automazione</a:t>
            </a:r>
          </a:p>
        </p:txBody>
      </p:sp>
      <p:sp>
        <p:nvSpPr>
          <p:cNvPr id="5" name="Titolo 4">
            <a:extLst>
              <a:ext uri="{FF2B5EF4-FFF2-40B4-BE49-F238E27FC236}">
                <a16:creationId xmlns:a16="http://schemas.microsoft.com/office/drawing/2014/main" id="{3F2DCC35-A905-1C9F-2550-3D48469769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34961" y="3957250"/>
            <a:ext cx="7124925" cy="369332"/>
          </a:xfrm>
        </p:spPr>
        <p:txBody>
          <a:bodyPr>
            <a:normAutofit/>
          </a:bodyPr>
          <a:lstStyle/>
          <a:p>
            <a:r>
              <a:rPr lang="it-IT" dirty="0"/>
              <a:t>Grazie per l’attenzione</a:t>
            </a:r>
            <a:endParaRPr lang="en-US" dirty="0"/>
          </a:p>
        </p:txBody>
      </p:sp>
      <p:sp>
        <p:nvSpPr>
          <p:cNvPr id="10" name="Sottotitolo 9">
            <a:extLst>
              <a:ext uri="{FF2B5EF4-FFF2-40B4-BE49-F238E27FC236}">
                <a16:creationId xmlns:a16="http://schemas.microsoft.com/office/drawing/2014/main" id="{3555C695-F0E7-932C-FEF4-14C54B66AC0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Bellante Luca, </a:t>
            </a:r>
            <a:r>
              <a:rPr lang="en-US" dirty="0" err="1"/>
              <a:t>Zazzarini</a:t>
            </a:r>
            <a:r>
              <a:rPr lang="en-US" dirty="0"/>
              <a:t> Micol</a:t>
            </a:r>
          </a:p>
        </p:txBody>
      </p:sp>
      <p:sp>
        <p:nvSpPr>
          <p:cNvPr id="11" name="Segnaposto data 10">
            <a:extLst>
              <a:ext uri="{FF2B5EF4-FFF2-40B4-BE49-F238E27FC236}">
                <a16:creationId xmlns:a16="http://schemas.microsoft.com/office/drawing/2014/main" id="{9E0A9D91-0B9F-A6D8-70C8-31DC004FF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0699CB1-C03F-4A98-9E24-CF46DE1490E7}" type="datetime1">
              <a:rPr kumimoji="0" lang="en-GB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23/05/2025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2" name="Segnaposto piè di pagina 11">
            <a:extLst>
              <a:ext uri="{FF2B5EF4-FFF2-40B4-BE49-F238E27FC236}">
                <a16:creationId xmlns:a16="http://schemas.microsoft.com/office/drawing/2014/main" id="{1DB33153-12AE-3A8C-D17F-5F5FC82BB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t>Presentazione progetto – Bellante Luca, Zazzarini Micol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13" name="Segnaposto numero diapositiva 12">
            <a:extLst>
              <a:ext uri="{FF2B5EF4-FFF2-40B4-BE49-F238E27FC236}">
                <a16:creationId xmlns:a16="http://schemas.microsoft.com/office/drawing/2014/main" id="{292EDDFD-2876-A88E-E48C-CF0D74AA1D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en-US" sz="1500" b="0" i="0" u="none" strike="noStrike" kern="1200" cap="none" spc="0" normalizeH="0" baseline="0" noProof="0" smtClean="0">
                <a:ln>
                  <a:noFill/>
                </a:ln>
                <a:solidFill>
                  <a:srgbClr val="323232"/>
                </a:solidFill>
                <a:effectLst/>
                <a:uLnTx/>
                <a:uFillTx/>
                <a:latin typeface="Arial" panose="020B0604020202020204" pitchFamily="34" charset="0"/>
                <a:ea typeface="MS PGothic" panose="020B0600070205080204" pitchFamily="34" charset="-128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500" b="0" i="0" u="none" strike="noStrike" kern="1200" cap="none" spc="0" normalizeH="0" baseline="0" noProof="0">
              <a:ln>
                <a:noFill/>
              </a:ln>
              <a:solidFill>
                <a:srgbClr val="323232"/>
              </a:solidFill>
              <a:effectLst/>
              <a:uLnTx/>
              <a:uFillTx/>
              <a:latin typeface="Arial" panose="020B0604020202020204" pitchFamily="34" charset="0"/>
              <a:ea typeface="MS PGothic" panose="020B0600070205080204" pitchFamily="34" charset="-128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C6856213-80DF-8D92-EC34-1F6FD3990D48}"/>
              </a:ext>
            </a:extLst>
          </p:cNvPr>
          <p:cNvSpPr/>
          <p:nvPr/>
        </p:nvSpPr>
        <p:spPr>
          <a:xfrm>
            <a:off x="3840478" y="4762917"/>
            <a:ext cx="1280161" cy="418375"/>
          </a:xfrm>
          <a:prstGeom prst="rect">
            <a:avLst/>
          </a:prstGeom>
          <a:solidFill>
            <a:srgbClr val="32323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A.A. </a:t>
            </a:r>
            <a:r>
              <a:rPr kumimoji="0" lang="it-IT" sz="1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2024/25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E75CDF7E-16AF-348F-8A80-1017DBF7108D}"/>
              </a:ext>
            </a:extLst>
          </p:cNvPr>
          <p:cNvSpPr/>
          <p:nvPr/>
        </p:nvSpPr>
        <p:spPr>
          <a:xfrm>
            <a:off x="5120639" y="4762917"/>
            <a:ext cx="3852539" cy="418375"/>
          </a:xfrm>
          <a:prstGeom prst="rect">
            <a:avLst/>
          </a:prstGeom>
          <a:solidFill>
            <a:srgbClr val="323232"/>
          </a:solidFill>
          <a:ln>
            <a:solidFill>
              <a:srgbClr val="32323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145E1BF0-0B24-21D8-61F5-F092112853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6888" y="304916"/>
            <a:ext cx="2724530" cy="2743583"/>
          </a:xfrm>
          <a:prstGeom prst="rect">
            <a:avLst/>
          </a:prstGeom>
        </p:spPr>
      </p:pic>
      <p:pic>
        <p:nvPicPr>
          <p:cNvPr id="14" name="Elemento grafico 13">
            <a:extLst>
              <a:ext uri="{FF2B5EF4-FFF2-40B4-BE49-F238E27FC236}">
                <a16:creationId xmlns:a16="http://schemas.microsoft.com/office/drawing/2014/main" id="{43DA0CF5-0676-D290-6A59-F1716C4C07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0582" y="2889447"/>
            <a:ext cx="2448384" cy="2936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883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B02AE-DD26-D65E-6779-D752C118BD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1F9EF99-36D2-6BF1-268D-8A545C92C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Obiettivi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B55832-172B-47CE-FBB5-3F88F020F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3AEA3C0B-4BBD-B8C7-DA5A-C3BDA71A7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10E4393-78B7-65A1-9406-E5CFA865C9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D306833-364B-37AB-3E08-106F71A43A74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7" name="Immagine 6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A2D2344C-E79B-9345-5F2A-972998368F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272" y="1131454"/>
            <a:ext cx="3278909" cy="523009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asellaDiTesto 7">
            <a:extLst>
              <a:ext uri="{FF2B5EF4-FFF2-40B4-BE49-F238E27FC236}">
                <a16:creationId xmlns:a16="http://schemas.microsoft.com/office/drawing/2014/main" id="{C4E8B8F7-4BF3-C414-7144-704134F005A1}"/>
              </a:ext>
            </a:extLst>
          </p:cNvPr>
          <p:cNvSpPr txBox="1"/>
          <p:nvPr/>
        </p:nvSpPr>
        <p:spPr>
          <a:xfrm>
            <a:off x="3851551" y="1709097"/>
            <a:ext cx="8036647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it-IT" sz="2400" dirty="0">
                <a:ea typeface="+mn-lt"/>
                <a:cs typeface="+mn-lt"/>
              </a:rPr>
              <a:t> </a:t>
            </a:r>
            <a:r>
              <a:rPr lang="it-IT" sz="2400" dirty="0">
                <a:latin typeface="Arial"/>
                <a:ea typeface="+mn-lt"/>
                <a:cs typeface="+mn-lt"/>
              </a:rPr>
              <a:t>Realizzazione di un </a:t>
            </a:r>
            <a:r>
              <a:rPr lang="it-IT" sz="2400" b="1" dirty="0">
                <a:latin typeface="Arial"/>
                <a:ea typeface="+mn-lt"/>
                <a:cs typeface="+mn-lt"/>
              </a:rPr>
              <a:t>sistema embedded</a:t>
            </a:r>
            <a:r>
              <a:rPr lang="it-IT" sz="2400" dirty="0">
                <a:latin typeface="Arial"/>
                <a:ea typeface="+mn-lt"/>
                <a:cs typeface="+mn-lt"/>
              </a:rPr>
              <a:t> completo e autonomo, in grado di </a:t>
            </a:r>
            <a:r>
              <a:rPr lang="it-IT" sz="2400" b="1" dirty="0">
                <a:latin typeface="Arial"/>
                <a:ea typeface="+mn-lt"/>
                <a:cs typeface="+mn-lt"/>
              </a:rPr>
              <a:t>raccogliere dati atmosferici e utilizzarli per prevedere la possibilità di pioggia. </a:t>
            </a:r>
            <a:endParaRPr lang="it-IT" sz="2400" b="1" dirty="0">
              <a:latin typeface="Arial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it-IT" sz="2400" dirty="0">
              <a:latin typeface="Ar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dirty="0">
                <a:latin typeface="Arial"/>
                <a:ea typeface="+mn-lt"/>
                <a:cs typeface="+mn-lt"/>
              </a:rPr>
              <a:t>Integrazione di </a:t>
            </a:r>
            <a:r>
              <a:rPr lang="it-IT" sz="2400" b="1" dirty="0">
                <a:latin typeface="Arial"/>
                <a:ea typeface="+mn-lt"/>
                <a:cs typeface="+mn-lt"/>
              </a:rPr>
              <a:t>più tecnologie hardware e software </a:t>
            </a:r>
            <a:endParaRPr lang="it-IT" sz="2400" b="1" dirty="0">
              <a:latin typeface="Arial"/>
              <a:ea typeface="Calibri"/>
              <a:cs typeface="Calibri"/>
            </a:endParaRPr>
          </a:p>
          <a:p>
            <a:pPr marL="342900" indent="-342900">
              <a:buFont typeface="Arial"/>
              <a:buChar char="•"/>
            </a:pPr>
            <a:endParaRPr lang="it-IT" sz="2400" dirty="0">
              <a:latin typeface="Ar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 dirty="0">
                <a:latin typeface="Arial"/>
                <a:ea typeface="+mn-lt"/>
                <a:cs typeface="+mn-lt"/>
              </a:rPr>
              <a:t>Zephyr RTOS</a:t>
            </a:r>
            <a:r>
              <a:rPr lang="it-IT" sz="2400" dirty="0">
                <a:latin typeface="Arial"/>
                <a:ea typeface="+mn-lt"/>
                <a:cs typeface="+mn-lt"/>
              </a:rPr>
              <a:t> all'interno della scheda </a:t>
            </a:r>
            <a:r>
              <a:rPr lang="it-IT" sz="2400" b="1" dirty="0">
                <a:latin typeface="Arial"/>
                <a:ea typeface="+mn-lt"/>
                <a:cs typeface="+mn-lt"/>
              </a:rPr>
              <a:t>STM32-f446re</a:t>
            </a:r>
          </a:p>
          <a:p>
            <a:pPr marL="342900" indent="-342900">
              <a:buFont typeface="Arial"/>
              <a:buChar char="•"/>
            </a:pPr>
            <a:endParaRPr lang="it-IT" sz="2400" dirty="0">
              <a:latin typeface="Arial"/>
              <a:ea typeface="+mn-lt"/>
              <a:cs typeface="+mn-lt"/>
            </a:endParaRPr>
          </a:p>
          <a:p>
            <a:pPr marL="342900" indent="-342900">
              <a:buFont typeface="Arial"/>
              <a:buChar char="•"/>
            </a:pPr>
            <a:r>
              <a:rPr lang="it-IT" sz="2400" b="1" dirty="0">
                <a:latin typeface="Arial"/>
                <a:ea typeface="+mn-lt"/>
                <a:cs typeface="+mn-lt"/>
              </a:rPr>
              <a:t>Modello di Machine Learning</a:t>
            </a:r>
            <a:r>
              <a:rPr lang="it-IT" sz="2400" dirty="0">
                <a:latin typeface="Arial"/>
                <a:ea typeface="+mn-lt"/>
                <a:cs typeface="+mn-lt"/>
              </a:rPr>
              <a:t> a bordo della scheda </a:t>
            </a:r>
            <a:r>
              <a:rPr lang="it-IT" sz="2400" b="1" dirty="0">
                <a:latin typeface="Arial"/>
                <a:ea typeface="+mn-lt"/>
                <a:cs typeface="+mn-lt"/>
              </a:rPr>
              <a:t>STM32-f446re</a:t>
            </a:r>
            <a:endParaRPr lang="it-IT" sz="2400" dirty="0">
              <a:latin typeface="Arial"/>
              <a:ea typeface="+mn-lt"/>
              <a:cs typeface="+mn-lt"/>
            </a:endParaRPr>
          </a:p>
          <a:p>
            <a:pPr marL="285750" indent="-285750">
              <a:buFont typeface="Arial"/>
              <a:buChar char="•"/>
            </a:pPr>
            <a:endParaRPr lang="it-IT" dirty="0">
              <a:ea typeface="Calibri" panose="020F0502020204030204"/>
              <a:cs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52454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277B78-0FD2-08E7-5CCD-4893F904F8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F523F1C-4E29-8F28-B8F6-23138EA44D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Campi di applicazione 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A0D5FD-B650-F847-03D5-157410E3F6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70B613B2-F2A7-67B2-8532-11DB89BF67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DD7DEDCA-6FBC-43BD-9777-6EB3951323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7FF2D683-0E52-B911-59DF-A01B5AEA103B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12" name="Immagine 11" descr="Immagine che contiene testo, design&#10;&#10;Il contenuto generato dall'IA potrebbe non essere corretto.">
            <a:extLst>
              <a:ext uri="{FF2B5EF4-FFF2-40B4-BE49-F238E27FC236}">
                <a16:creationId xmlns:a16="http://schemas.microsoft.com/office/drawing/2014/main" id="{046B258C-7A0F-B2BF-90A9-B7C9D85EEF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7074" y="1204643"/>
            <a:ext cx="5264251" cy="5264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0271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00C1FF-686B-9DD6-60B4-9FF7921C67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33DCBA6-CCA0-57F4-2CD9-34912F110C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3465" y="569116"/>
            <a:ext cx="8523514" cy="375104"/>
          </a:xfrm>
        </p:spPr>
        <p:txBody>
          <a:bodyPr/>
          <a:lstStyle/>
          <a:p>
            <a:r>
              <a:rPr lang="it-IT" dirty="0">
                <a:ea typeface="MS PGothic"/>
              </a:rPr>
              <a:t>Tecnologie Utilizzate 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E0C11A2-5819-B813-FA36-B4773AFC7B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3BD8EED-8ABF-086C-2273-D73FA1DDA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CDE3B5B9-55B5-561C-2391-770474624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5EAB7EC2-2B90-E280-6743-633079B6A77A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9" name="Immagine 8" descr="Immagine che contiene circuito, Ingegneria elettronica, elettronica, Componente elettrico&#10;&#10;Il contenuto generato dall&amp;#39;IA potrebbe non essere corretto.">
            <a:extLst>
              <a:ext uri="{FF2B5EF4-FFF2-40B4-BE49-F238E27FC236}">
                <a16:creationId xmlns:a16="http://schemas.microsoft.com/office/drawing/2014/main" id="{FA48AC06-2F9A-73C0-DFB0-9B72AE1169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4176" y="3094499"/>
            <a:ext cx="4816061" cy="3630630"/>
          </a:xfrm>
          <a:prstGeom prst="rect">
            <a:avLst/>
          </a:prstGeom>
        </p:spPr>
      </p:pic>
      <p:pic>
        <p:nvPicPr>
          <p:cNvPr id="10" name="Immagine 9" descr="Immagine che contiene testo, elettronica, Ingegneria elettronica, circuito&#10;&#10;Il contenuto generato dall&amp;#39;IA potrebbe non essere corretto.">
            <a:extLst>
              <a:ext uri="{FF2B5EF4-FFF2-40B4-BE49-F238E27FC236}">
                <a16:creationId xmlns:a16="http://schemas.microsoft.com/office/drawing/2014/main" id="{1DF15747-5421-5054-A835-0E8B6A4042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2770" y="2859352"/>
            <a:ext cx="2209888" cy="3221523"/>
          </a:xfrm>
          <a:prstGeom prst="rect">
            <a:avLst/>
          </a:prstGeom>
        </p:spPr>
      </p:pic>
      <p:pic>
        <p:nvPicPr>
          <p:cNvPr id="11" name="Immagine 10" descr="Immagine che contiene testo&#10;&#10;Il contenuto generato dall&amp;#39;IA potrebbe non essere corretto.">
            <a:extLst>
              <a:ext uri="{FF2B5EF4-FFF2-40B4-BE49-F238E27FC236}">
                <a16:creationId xmlns:a16="http://schemas.microsoft.com/office/drawing/2014/main" id="{5F7EA021-81DF-04B7-1D5B-00B88741EC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54865" y="2321330"/>
            <a:ext cx="1736911" cy="1748118"/>
          </a:xfrm>
          <a:prstGeom prst="rect">
            <a:avLst/>
          </a:prstGeom>
        </p:spPr>
      </p:pic>
      <p:sp>
        <p:nvSpPr>
          <p:cNvPr id="13" name="CasellaDiTesto 12">
            <a:extLst>
              <a:ext uri="{FF2B5EF4-FFF2-40B4-BE49-F238E27FC236}">
                <a16:creationId xmlns:a16="http://schemas.microsoft.com/office/drawing/2014/main" id="{E58864AD-773C-6F6F-E8F7-351F0BB6034B}"/>
              </a:ext>
            </a:extLst>
          </p:cNvPr>
          <p:cNvSpPr txBox="1"/>
          <p:nvPr/>
        </p:nvSpPr>
        <p:spPr>
          <a:xfrm>
            <a:off x="1989372" y="2696765"/>
            <a:ext cx="1764115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 dirty="0">
                <a:latin typeface="Arial"/>
                <a:ea typeface="Calibri"/>
                <a:cs typeface="Arial"/>
              </a:rPr>
              <a:t>ESP32</a:t>
            </a:r>
            <a:endParaRPr lang="it-IT" sz="2000" b="1" dirty="0">
              <a:latin typeface="Arial"/>
              <a:cs typeface="Arial"/>
            </a:endParaRP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B8B29B89-1968-6F03-FD00-D2BD74516B55}"/>
              </a:ext>
            </a:extLst>
          </p:cNvPr>
          <p:cNvSpPr txBox="1"/>
          <p:nvPr/>
        </p:nvSpPr>
        <p:spPr>
          <a:xfrm>
            <a:off x="9781419" y="3776970"/>
            <a:ext cx="2142140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>
                <a:latin typeface="Arial"/>
                <a:ea typeface="Calibri"/>
                <a:cs typeface="Calibri"/>
              </a:rPr>
              <a:t>GYBME280</a:t>
            </a:r>
            <a:endParaRPr lang="it-IT" sz="2000" b="1">
              <a:latin typeface="Arial"/>
              <a:cs typeface="Arial"/>
            </a:endParaRP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8D645A40-93FF-6FF8-9511-8D84046CB30D}"/>
              </a:ext>
            </a:extLst>
          </p:cNvPr>
          <p:cNvSpPr txBox="1"/>
          <p:nvPr/>
        </p:nvSpPr>
        <p:spPr>
          <a:xfrm>
            <a:off x="4168946" y="3190147"/>
            <a:ext cx="213388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it-IT" sz="2000" b="1" dirty="0">
                <a:latin typeface="Arial"/>
                <a:ea typeface="Calibri"/>
                <a:cs typeface="Calibri"/>
              </a:rPr>
              <a:t>STM32-F446RE</a:t>
            </a:r>
            <a:endParaRPr lang="it-IT" sz="2000" b="1" dirty="0">
              <a:latin typeface="Arial"/>
              <a:cs typeface="Arial"/>
            </a:endParaRPr>
          </a:p>
        </p:txBody>
      </p:sp>
      <p:sp>
        <p:nvSpPr>
          <p:cNvPr id="18" name="CasellaDiTesto 17">
            <a:extLst>
              <a:ext uri="{FF2B5EF4-FFF2-40B4-BE49-F238E27FC236}">
                <a16:creationId xmlns:a16="http://schemas.microsoft.com/office/drawing/2014/main" id="{8CAD3D05-B732-B7C6-B663-F6A11F14DCCB}"/>
              </a:ext>
            </a:extLst>
          </p:cNvPr>
          <p:cNvSpPr txBox="1"/>
          <p:nvPr/>
        </p:nvSpPr>
        <p:spPr>
          <a:xfrm>
            <a:off x="9435120" y="1464908"/>
            <a:ext cx="2567598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 algn="l">
              <a:buFont typeface="Calibri"/>
              <a:buChar char="-"/>
            </a:pPr>
            <a:r>
              <a:rPr lang="it-IT" sz="2400" b="1" dirty="0">
                <a:latin typeface="Arial"/>
                <a:ea typeface="Calibri"/>
                <a:cs typeface="Calibri"/>
              </a:rPr>
              <a:t>Temperatura</a:t>
            </a:r>
          </a:p>
          <a:p>
            <a:pPr marL="285750" indent="-285750">
              <a:buFont typeface="Calibri"/>
              <a:buChar char="-"/>
            </a:pPr>
            <a:r>
              <a:rPr lang="it-IT" sz="2400" b="1" dirty="0">
                <a:latin typeface="Arial"/>
                <a:ea typeface="Calibri"/>
                <a:cs typeface="Calibri"/>
              </a:rPr>
              <a:t>Umidità</a:t>
            </a:r>
          </a:p>
          <a:p>
            <a:pPr marL="285750" indent="-285750">
              <a:buFont typeface="Calibri"/>
              <a:buChar char="-"/>
            </a:pPr>
            <a:r>
              <a:rPr lang="it-IT" sz="2400" b="1" dirty="0">
                <a:latin typeface="Arial"/>
                <a:ea typeface="Calibri"/>
                <a:cs typeface="Calibri"/>
              </a:rPr>
              <a:t>Pressione</a:t>
            </a:r>
          </a:p>
        </p:txBody>
      </p:sp>
      <p:pic>
        <p:nvPicPr>
          <p:cNvPr id="19" name="Immagine 18" descr="Immagine che contiene Elementi grafici, grafica, schermata, design&#10;&#10;Il contenuto generato dall&amp;#39;IA potrebbe non essere corretto.">
            <a:extLst>
              <a:ext uri="{FF2B5EF4-FFF2-40B4-BE49-F238E27FC236}">
                <a16:creationId xmlns:a16="http://schemas.microsoft.com/office/drawing/2014/main" id="{5786570C-1232-71A2-5EAE-1482CF854B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907" y="5090856"/>
            <a:ext cx="2891120" cy="1453404"/>
          </a:xfrm>
          <a:prstGeom prst="rect">
            <a:avLst/>
          </a:prstGeom>
        </p:spPr>
      </p:pic>
      <p:pic>
        <p:nvPicPr>
          <p:cNvPr id="23" name="Immagine 22" descr="Immagine che contiene testo, Carattere, Elementi grafici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573630A7-36D4-B3A4-4568-00D284A873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610" y="4035249"/>
            <a:ext cx="1518405" cy="1139267"/>
          </a:xfrm>
          <a:prstGeom prst="rect">
            <a:avLst/>
          </a:prstGeom>
        </p:spPr>
      </p:pic>
      <p:pic>
        <p:nvPicPr>
          <p:cNvPr id="21" name="Immagine 20" descr="Immagine che contiene Elementi grafici, Carattere, logo, grafica&#10;&#10;Il contenuto generato dall&amp;#39;IA potrebbe non essere corretto.">
            <a:extLst>
              <a:ext uri="{FF2B5EF4-FFF2-40B4-BE49-F238E27FC236}">
                <a16:creationId xmlns:a16="http://schemas.microsoft.com/office/drawing/2014/main" id="{0B60E384-4935-BDDF-01CB-B9C1A157AD5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146608" y="3096179"/>
            <a:ext cx="1402622" cy="1373934"/>
          </a:xfrm>
          <a:prstGeom prst="flowChartConnector">
            <a:avLst/>
          </a:prstGeom>
        </p:spPr>
      </p:pic>
      <p:sp>
        <p:nvSpPr>
          <p:cNvPr id="8" name="Freccia circolare a sinistra 7">
            <a:extLst>
              <a:ext uri="{FF2B5EF4-FFF2-40B4-BE49-F238E27FC236}">
                <a16:creationId xmlns:a16="http://schemas.microsoft.com/office/drawing/2014/main" id="{D9140729-746E-7FBD-28FF-F833D2935664}"/>
              </a:ext>
            </a:extLst>
          </p:cNvPr>
          <p:cNvSpPr/>
          <p:nvPr/>
        </p:nvSpPr>
        <p:spPr>
          <a:xfrm rot="5820000">
            <a:off x="4050020" y="5094076"/>
            <a:ext cx="590129" cy="253177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14" name="Freccia circolare a sinistra 13">
            <a:extLst>
              <a:ext uri="{FF2B5EF4-FFF2-40B4-BE49-F238E27FC236}">
                <a16:creationId xmlns:a16="http://schemas.microsoft.com/office/drawing/2014/main" id="{DF9BD959-4707-A2F2-29F4-45EAA588201E}"/>
              </a:ext>
            </a:extLst>
          </p:cNvPr>
          <p:cNvSpPr/>
          <p:nvPr/>
        </p:nvSpPr>
        <p:spPr>
          <a:xfrm rot="13860000">
            <a:off x="1946854" y="1001358"/>
            <a:ext cx="841642" cy="2580407"/>
          </a:xfrm>
          <a:prstGeom prst="curvedLeftArrow">
            <a:avLst>
              <a:gd name="adj1" fmla="val 25000"/>
              <a:gd name="adj2" fmla="val 50000"/>
              <a:gd name="adj3" fmla="val 28326"/>
            </a:avLst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grpSp>
        <p:nvGrpSpPr>
          <p:cNvPr id="28" name="Gruppo 27">
            <a:extLst>
              <a:ext uri="{FF2B5EF4-FFF2-40B4-BE49-F238E27FC236}">
                <a16:creationId xmlns:a16="http://schemas.microsoft.com/office/drawing/2014/main" id="{3559CD7D-3BCF-0DB9-521F-E8CC3DAA6A52}"/>
              </a:ext>
            </a:extLst>
          </p:cNvPr>
          <p:cNvGrpSpPr/>
          <p:nvPr/>
        </p:nvGrpSpPr>
        <p:grpSpPr>
          <a:xfrm>
            <a:off x="3692813" y="852104"/>
            <a:ext cx="4816061" cy="2238741"/>
            <a:chOff x="3983339" y="966511"/>
            <a:chExt cx="4816061" cy="2238741"/>
          </a:xfrm>
        </p:grpSpPr>
        <p:sp>
          <p:nvSpPr>
            <p:cNvPr id="26" name="Rettangolo con angoli arrotondati 25">
              <a:extLst>
                <a:ext uri="{FF2B5EF4-FFF2-40B4-BE49-F238E27FC236}">
                  <a16:creationId xmlns:a16="http://schemas.microsoft.com/office/drawing/2014/main" id="{DDF041DD-E8F6-F18E-E785-699F8B24B4AB}"/>
                </a:ext>
              </a:extLst>
            </p:cNvPr>
            <p:cNvSpPr/>
            <p:nvPr/>
          </p:nvSpPr>
          <p:spPr>
            <a:xfrm>
              <a:off x="3983339" y="1162365"/>
              <a:ext cx="4816061" cy="1847035"/>
            </a:xfrm>
            <a:prstGeom prst="roundRect">
              <a:avLst/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it-IT"/>
            </a:p>
          </p:txBody>
        </p:sp>
        <p:pic>
          <p:nvPicPr>
            <p:cNvPr id="24" name="Immagine 23" descr="Immagine che contiene Carattere, Elementi grafici, schermata, simbolo&#10;&#10;Il contenuto generato dall&amp;#39;IA potrebbe non essere corretto.">
              <a:extLst>
                <a:ext uri="{FF2B5EF4-FFF2-40B4-BE49-F238E27FC236}">
                  <a16:creationId xmlns:a16="http://schemas.microsoft.com/office/drawing/2014/main" id="{A52698C7-B046-7277-8686-3DD7D69DFA99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342953" y="1383577"/>
              <a:ext cx="1422772" cy="1472338"/>
            </a:xfrm>
            <a:prstGeom prst="rect">
              <a:avLst/>
            </a:prstGeom>
          </p:spPr>
        </p:pic>
        <p:pic>
          <p:nvPicPr>
            <p:cNvPr id="12" name="Immagine 11">
              <a:extLst>
                <a:ext uri="{FF2B5EF4-FFF2-40B4-BE49-F238E27FC236}">
                  <a16:creationId xmlns:a16="http://schemas.microsoft.com/office/drawing/2014/main" id="{D884DC0E-EE78-D0D1-43B1-0BA45FFA18F9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19146" y="966511"/>
              <a:ext cx="2600752" cy="2238741"/>
            </a:xfrm>
            <a:prstGeom prst="rect">
              <a:avLst/>
            </a:prstGeom>
          </p:spPr>
        </p:pic>
      </p:grpSp>
      <p:sp>
        <p:nvSpPr>
          <p:cNvPr id="7" name="Freccia circolare a sinistra 6">
            <a:extLst>
              <a:ext uri="{FF2B5EF4-FFF2-40B4-BE49-F238E27FC236}">
                <a16:creationId xmlns:a16="http://schemas.microsoft.com/office/drawing/2014/main" id="{47AB016C-58C1-5508-2DBE-BAEFFF399721}"/>
              </a:ext>
            </a:extLst>
          </p:cNvPr>
          <p:cNvSpPr/>
          <p:nvPr/>
        </p:nvSpPr>
        <p:spPr>
          <a:xfrm rot="2340000">
            <a:off x="9540091" y="4283025"/>
            <a:ext cx="805662" cy="2049788"/>
          </a:xfrm>
          <a:prstGeom prst="curved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181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7910C5-A7B2-1B10-EACF-F87ED18F5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9EF69BAE-E30A-C9A0-4D9C-E95711D8AE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a typeface="MS PGothic"/>
              </a:rPr>
              <a:t>Modello AI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5D0CB6-BDDC-A3DC-7385-DC38B6B199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A322681-301A-680A-2102-6D71A28B5A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497D0CD-3D61-3667-26C3-AF369E3BEC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13FD0928-16C2-09F6-799B-AC1791F41E51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8" name="Immagine 7" descr="Immagine che contiene testo, schermata, diagramma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773D7747-AF15-885E-25AF-0A9083A9FA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5549" y="687039"/>
            <a:ext cx="4764327" cy="3939045"/>
          </a:xfrm>
          <a:prstGeom prst="rect">
            <a:avLst/>
          </a:prstGeom>
        </p:spPr>
      </p:pic>
      <p:sp>
        <p:nvSpPr>
          <p:cNvPr id="9" name="CasellaDiTesto 8">
            <a:extLst>
              <a:ext uri="{FF2B5EF4-FFF2-40B4-BE49-F238E27FC236}">
                <a16:creationId xmlns:a16="http://schemas.microsoft.com/office/drawing/2014/main" id="{1EA647BC-29D8-6F90-128D-B659AE974610}"/>
              </a:ext>
            </a:extLst>
          </p:cNvPr>
          <p:cNvSpPr txBox="1"/>
          <p:nvPr/>
        </p:nvSpPr>
        <p:spPr>
          <a:xfrm>
            <a:off x="7445549" y="4846726"/>
            <a:ext cx="4997730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dirty="0">
                <a:latin typeface="Arial"/>
                <a:ea typeface="Calibri"/>
                <a:cs typeface="Calibri"/>
              </a:rPr>
              <a:t>3) </a:t>
            </a:r>
            <a:r>
              <a:rPr lang="it-IT" sz="2800" b="1" dirty="0">
                <a:latin typeface="Arial"/>
                <a:ea typeface="Calibri"/>
                <a:cs typeface="Calibri"/>
              </a:rPr>
              <a:t>Training</a:t>
            </a:r>
            <a:r>
              <a:rPr lang="it-IT" sz="2800" dirty="0">
                <a:latin typeface="Arial"/>
                <a:ea typeface="Calibri"/>
                <a:cs typeface="Calibri"/>
              </a:rPr>
              <a:t> del modello di   </a:t>
            </a:r>
            <a:r>
              <a:rPr lang="it-IT" sz="2800" b="1">
                <a:latin typeface="Arial"/>
                <a:ea typeface="Calibri"/>
                <a:cs typeface="Calibri"/>
              </a:rPr>
              <a:t>albero decisionale</a:t>
            </a:r>
            <a:endParaRPr lang="it-IT" b="1"/>
          </a:p>
          <a:p>
            <a:r>
              <a:rPr lang="it-IT" sz="2800" dirty="0">
                <a:latin typeface="Arial"/>
                <a:ea typeface="Calibri"/>
                <a:cs typeface="Calibri"/>
              </a:rPr>
              <a:t>4) </a:t>
            </a:r>
            <a:r>
              <a:rPr lang="it-IT" sz="2800" b="1" dirty="0">
                <a:latin typeface="Arial"/>
                <a:ea typeface="Calibri"/>
                <a:cs typeface="Calibri"/>
              </a:rPr>
              <a:t>Conversione in codice C</a:t>
            </a:r>
          </a:p>
        </p:txBody>
      </p:sp>
      <p:pic>
        <p:nvPicPr>
          <p:cNvPr id="10" name="Immagine 9" descr="Immagine che contiene testo, schermata, Carattere, numero&#10;&#10;Il contenuto generato dall&amp;#39;IA potrebbe non essere corretto.">
            <a:extLst>
              <a:ext uri="{FF2B5EF4-FFF2-40B4-BE49-F238E27FC236}">
                <a16:creationId xmlns:a16="http://schemas.microsoft.com/office/drawing/2014/main" id="{74645A48-6D55-CEBA-45C2-9795BAC446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742" y="4646909"/>
            <a:ext cx="7480779" cy="1709412"/>
          </a:xfrm>
          <a:prstGeom prst="rect">
            <a:avLst/>
          </a:prstGeom>
        </p:spPr>
      </p:pic>
      <p:pic>
        <p:nvPicPr>
          <p:cNvPr id="11" name="Immagine 10" descr="Immagine che contiene testo, schermata, diagramma, Rettangolo&#10;&#10;Il contenuto generato dall&amp;#39;IA potrebbe non essere corretto.">
            <a:extLst>
              <a:ext uri="{FF2B5EF4-FFF2-40B4-BE49-F238E27FC236}">
                <a16:creationId xmlns:a16="http://schemas.microsoft.com/office/drawing/2014/main" id="{3549903C-BDD1-8341-A0A7-F0B90C8D8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" y="2245759"/>
            <a:ext cx="7465163" cy="2359528"/>
          </a:xfrm>
          <a:prstGeom prst="rect">
            <a:avLst/>
          </a:prstGeom>
        </p:spPr>
      </p:pic>
      <p:sp>
        <p:nvSpPr>
          <p:cNvPr id="12" name="CasellaDiTesto 11">
            <a:extLst>
              <a:ext uri="{FF2B5EF4-FFF2-40B4-BE49-F238E27FC236}">
                <a16:creationId xmlns:a16="http://schemas.microsoft.com/office/drawing/2014/main" id="{606D1A84-B76D-9E4D-10BD-93CD2BA18496}"/>
              </a:ext>
            </a:extLst>
          </p:cNvPr>
          <p:cNvSpPr txBox="1"/>
          <p:nvPr/>
        </p:nvSpPr>
        <p:spPr>
          <a:xfrm>
            <a:off x="505188" y="1247427"/>
            <a:ext cx="7319116" cy="14465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>
              <a:buAutoNum type="arabicParenR"/>
            </a:pPr>
            <a:r>
              <a:rPr lang="it-IT" sz="2800" dirty="0">
                <a:latin typeface="Arial"/>
                <a:ea typeface="Calibri"/>
                <a:cs typeface="Arial"/>
              </a:rPr>
              <a:t> </a:t>
            </a:r>
            <a:r>
              <a:rPr lang="it-IT" sz="2800" b="1" dirty="0" err="1">
                <a:latin typeface="Arial"/>
                <a:ea typeface="Calibri"/>
                <a:cs typeface="Arial"/>
              </a:rPr>
              <a:t>Preprocessing</a:t>
            </a:r>
            <a:r>
              <a:rPr lang="it-IT" sz="2800" dirty="0">
                <a:latin typeface="Arial"/>
                <a:ea typeface="Calibri"/>
                <a:cs typeface="Arial"/>
              </a:rPr>
              <a:t> dataset e </a:t>
            </a:r>
            <a:r>
              <a:rPr lang="it-IT" sz="2800" b="1" dirty="0">
                <a:latin typeface="Arial"/>
                <a:ea typeface="Calibri"/>
                <a:cs typeface="Arial"/>
              </a:rPr>
              <a:t>EDA</a:t>
            </a:r>
            <a:endParaRPr lang="it-IT" b="1" dirty="0">
              <a:ea typeface="Calibri"/>
              <a:cs typeface="Calibri"/>
            </a:endParaRPr>
          </a:p>
          <a:p>
            <a:pPr marL="342900" indent="-342900">
              <a:buAutoNum type="arabicParenR"/>
            </a:pPr>
            <a:r>
              <a:rPr lang="it-IT" sz="2800" dirty="0">
                <a:latin typeface="Arial"/>
                <a:ea typeface="Calibri"/>
                <a:cs typeface="Arial"/>
              </a:rPr>
              <a:t> Bilanciamento con </a:t>
            </a:r>
            <a:r>
              <a:rPr lang="it-IT" sz="2800" b="1" dirty="0">
                <a:latin typeface="Arial"/>
                <a:ea typeface="Calibri"/>
                <a:cs typeface="Arial"/>
              </a:rPr>
              <a:t>SMOTING</a:t>
            </a:r>
          </a:p>
          <a:p>
            <a:endParaRPr lang="it-IT" sz="3200" dirty="0">
              <a:latin typeface="Arial"/>
              <a:ea typeface="Calibri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828908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512C53-19C2-AE0A-B023-A0156DC84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922CDED-C6DD-4B9D-25CC-8493CE6B1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>
                <a:ea typeface="MS PGothic"/>
              </a:rPr>
              <a:t>Sviluppo del Sistema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7362E69-A99E-2462-6EA6-5292EEF2FF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9371842-1E39-4F72-EF6F-18075589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A4870D9-511A-CA3D-A0AE-FD11A1C69B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84FAF03D-4664-571A-C12C-2E0C1964A6DA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7" name="Immagine 6" descr="Immagine che contiene testo, circuito, Ingegneria elettronica, schermata&#10;&#10;Il contenuto generato dall&amp;#39;IA potrebbe non essere corretto.">
            <a:extLst>
              <a:ext uri="{FF2B5EF4-FFF2-40B4-BE49-F238E27FC236}">
                <a16:creationId xmlns:a16="http://schemas.microsoft.com/office/drawing/2014/main" id="{C7F999AC-D1B6-41A1-4300-EA53048930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8826" y="1191396"/>
            <a:ext cx="5763187" cy="5170149"/>
          </a:xfrm>
          <a:prstGeom prst="rect">
            <a:avLst/>
          </a:prstGeom>
        </p:spPr>
      </p:pic>
      <p:graphicFrame>
        <p:nvGraphicFramePr>
          <p:cNvPr id="8" name="Tabella 7">
            <a:extLst>
              <a:ext uri="{FF2B5EF4-FFF2-40B4-BE49-F238E27FC236}">
                <a16:creationId xmlns:a16="http://schemas.microsoft.com/office/drawing/2014/main" id="{32BA59D5-CF29-9059-5107-C34571BB447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449323"/>
              </p:ext>
            </p:extLst>
          </p:nvPr>
        </p:nvGraphicFramePr>
        <p:xfrm>
          <a:off x="6931068" y="1878904"/>
          <a:ext cx="4503682" cy="2092019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51841">
                  <a:extLst>
                    <a:ext uri="{9D8B030D-6E8A-4147-A177-3AD203B41FA5}">
                      <a16:colId xmlns:a16="http://schemas.microsoft.com/office/drawing/2014/main" val="3214422681"/>
                    </a:ext>
                  </a:extLst>
                </a:gridCol>
                <a:gridCol w="2251841">
                  <a:extLst>
                    <a:ext uri="{9D8B030D-6E8A-4147-A177-3AD203B41FA5}">
                      <a16:colId xmlns:a16="http://schemas.microsoft.com/office/drawing/2014/main" val="466837787"/>
                    </a:ext>
                  </a:extLst>
                </a:gridCol>
              </a:tblGrid>
              <a:tr h="4471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GYBME280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STM32-F446RE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76965"/>
                  </a:ext>
                </a:extLst>
              </a:tr>
              <a:tr h="400872">
                <a:tc>
                  <a:txBody>
                    <a:bodyPr/>
                    <a:lstStyle/>
                    <a:p>
                      <a:r>
                        <a:rPr lang="it-IT"/>
                        <a:t>VIN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3V3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8225"/>
                  </a:ext>
                </a:extLst>
              </a:tr>
              <a:tr h="400872">
                <a:tc>
                  <a:txBody>
                    <a:bodyPr/>
                    <a:lstStyle/>
                    <a:p>
                      <a:r>
                        <a:rPr lang="it-IT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93001"/>
                  </a:ext>
                </a:extLst>
              </a:tr>
              <a:tr h="442277">
                <a:tc>
                  <a:txBody>
                    <a:bodyPr/>
                    <a:lstStyle/>
                    <a:p>
                      <a:r>
                        <a:rPr lang="it-IT" dirty="0"/>
                        <a:t>SCL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PB8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64705"/>
                  </a:ext>
                </a:extLst>
              </a:tr>
              <a:tr h="400872">
                <a:tc>
                  <a:txBody>
                    <a:bodyPr/>
                    <a:lstStyle/>
                    <a:p>
                      <a:r>
                        <a:rPr lang="it-IT" dirty="0"/>
                        <a:t>SDA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PB9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26582"/>
                  </a:ext>
                </a:extLst>
              </a:tr>
            </a:tbl>
          </a:graphicData>
        </a:graphic>
      </p:graphicFrame>
      <p:graphicFrame>
        <p:nvGraphicFramePr>
          <p:cNvPr id="9" name="Tabella 8">
            <a:extLst>
              <a:ext uri="{FF2B5EF4-FFF2-40B4-BE49-F238E27FC236}">
                <a16:creationId xmlns:a16="http://schemas.microsoft.com/office/drawing/2014/main" id="{F46D9674-E34D-339B-34D8-C03507EC8A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7783472"/>
              </p:ext>
            </p:extLst>
          </p:nvPr>
        </p:nvGraphicFramePr>
        <p:xfrm>
          <a:off x="6931068" y="4133589"/>
          <a:ext cx="4503682" cy="201733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251841">
                  <a:extLst>
                    <a:ext uri="{9D8B030D-6E8A-4147-A177-3AD203B41FA5}">
                      <a16:colId xmlns:a16="http://schemas.microsoft.com/office/drawing/2014/main" val="3214422681"/>
                    </a:ext>
                  </a:extLst>
                </a:gridCol>
                <a:gridCol w="2251841">
                  <a:extLst>
                    <a:ext uri="{9D8B030D-6E8A-4147-A177-3AD203B41FA5}">
                      <a16:colId xmlns:a16="http://schemas.microsoft.com/office/drawing/2014/main" val="466837787"/>
                    </a:ext>
                  </a:extLst>
                </a:gridCol>
              </a:tblGrid>
              <a:tr h="533977">
                <a:tc>
                  <a:txBody>
                    <a:bodyPr/>
                    <a:lstStyle/>
                    <a:p>
                      <a:r>
                        <a:rPr lang="it-IT" dirty="0"/>
                        <a:t>ESP32-DevKitC-32E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STM32-F446RE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10769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5V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5V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4482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GND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5093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/>
                        <a:t>GPIO16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PB6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436647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it-IT" dirty="0"/>
                        <a:t>GPIO17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PB7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3526582"/>
                  </a:ext>
                </a:extLst>
              </a:tr>
            </a:tbl>
          </a:graphicData>
        </a:graphic>
      </p:graphicFrame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31BD8437-779D-C3D3-6EA8-05FD3F58CC27}"/>
              </a:ext>
            </a:extLst>
          </p:cNvPr>
          <p:cNvSpPr txBox="1"/>
          <p:nvPr/>
        </p:nvSpPr>
        <p:spPr>
          <a:xfrm>
            <a:off x="6885839" y="1191720"/>
            <a:ext cx="440099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>
                <a:latin typeface="Arial"/>
                <a:ea typeface="Calibri"/>
                <a:cs typeface="Calibri"/>
              </a:rPr>
              <a:t>Schema di Connessione</a:t>
            </a:r>
            <a:endParaRPr lang="it-IT" sz="2800" b="1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5537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FD471A-3DED-9200-6BA8-AEA153459B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C807298-8BB4-7191-1147-A8731F50AC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>
                <a:ea typeface="MS PGothic"/>
              </a:rPr>
              <a:t>Sviluppo del Sistema</a:t>
            </a:r>
            <a:endParaRPr lang="it-IT" dirty="0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5BBB46EF-E485-8B12-6419-76D2124481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5DD3DD16-6D09-CA2C-774D-7104B41A5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38A8BF5B-1919-F3DF-F8AD-EF376C6D9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FE7B4846-C199-064A-695A-B7DB563FA5E4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15" name="Immagine 14" descr="Immagine che contiene testo, schermata, diagramma, Piano&#10;&#10;Il contenuto generato dall'IA potrebbe non essere corretto.">
            <a:extLst>
              <a:ext uri="{FF2B5EF4-FFF2-40B4-BE49-F238E27FC236}">
                <a16:creationId xmlns:a16="http://schemas.microsoft.com/office/drawing/2014/main" id="{3179726A-9B83-F6E6-0A04-40A5C401F0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067" y="1070788"/>
            <a:ext cx="9667866" cy="5379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794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Test 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B12E2BC-B124-4C64-91F4-1E9F6ECD0D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7A47AB3-C608-456E-B55C-D8E3168EF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B2237BE9-B0A9-443A-996D-45E7109DB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68A00EA2-6C92-D5BA-7B2A-90CEC453616D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8" name="Immagine 7" descr="Immagine che contiene Carattere, logo, Elementi grafici, simbolo&#10;&#10;Il contenuto generato dall&amp;#39;IA potrebbe non essere corretto.">
            <a:extLst>
              <a:ext uri="{FF2B5EF4-FFF2-40B4-BE49-F238E27FC236}">
                <a16:creationId xmlns:a16="http://schemas.microsoft.com/office/drawing/2014/main" id="{3B9CC772-96F6-00A1-97E0-B32EBC9AD8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3353" y="4144098"/>
            <a:ext cx="2270124" cy="2293216"/>
          </a:xfrm>
          <a:prstGeom prst="rect">
            <a:avLst/>
          </a:prstGeom>
        </p:spPr>
      </p:pic>
      <p:pic>
        <p:nvPicPr>
          <p:cNvPr id="9" name="Immagine 8" descr="Immagine che contiene Elementi grafici, Carattere, logo, grafica&#10;&#10;Il contenuto generato dall&amp;#39;IA potrebbe non essere corretto.">
            <a:extLst>
              <a:ext uri="{FF2B5EF4-FFF2-40B4-BE49-F238E27FC236}">
                <a16:creationId xmlns:a16="http://schemas.microsoft.com/office/drawing/2014/main" id="{C54C643A-C371-0508-7658-0401146583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67748" y="694025"/>
            <a:ext cx="3385705" cy="3264768"/>
          </a:xfrm>
          <a:prstGeom prst="rect">
            <a:avLst/>
          </a:prstGeom>
        </p:spPr>
      </p:pic>
      <p:sp>
        <p:nvSpPr>
          <p:cNvPr id="10" name="CasellaDiTesto 9">
            <a:extLst>
              <a:ext uri="{FF2B5EF4-FFF2-40B4-BE49-F238E27FC236}">
                <a16:creationId xmlns:a16="http://schemas.microsoft.com/office/drawing/2014/main" id="{9DDAEEC0-A83B-ED36-1F7F-EE93AE7A8226}"/>
              </a:ext>
            </a:extLst>
          </p:cNvPr>
          <p:cNvSpPr txBox="1"/>
          <p:nvPr/>
        </p:nvSpPr>
        <p:spPr>
          <a:xfrm>
            <a:off x="187726" y="1233621"/>
            <a:ext cx="8792935" cy="440120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it-IT" sz="2800" b="1" dirty="0">
                <a:ea typeface="Calibri"/>
                <a:cs typeface="Calibri"/>
              </a:rPr>
              <a:t>Docker</a:t>
            </a:r>
            <a:r>
              <a:rPr lang="it-IT" sz="2800" b="1" dirty="0">
                <a:ea typeface="+mn-lt"/>
                <a:cs typeface="+mn-lt"/>
              </a:rPr>
              <a:t> container</a:t>
            </a:r>
            <a:r>
              <a:rPr lang="it-IT" sz="2800" dirty="0">
                <a:ea typeface="+mn-lt"/>
                <a:cs typeface="+mn-lt"/>
              </a:rPr>
              <a:t> con SPIN v6.5.2</a:t>
            </a:r>
          </a:p>
          <a:p>
            <a:r>
              <a:rPr lang="it-IT" sz="2800" b="1" dirty="0"/>
              <a:t>Modello </a:t>
            </a:r>
            <a:r>
              <a:rPr lang="it-IT" sz="2800" b="1" dirty="0" err="1"/>
              <a:t>Promela</a:t>
            </a:r>
            <a:r>
              <a:rPr lang="it-IT" sz="2800" dirty="0"/>
              <a:t>: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Due thread: </a:t>
            </a:r>
            <a:r>
              <a:rPr lang="it-IT" sz="2800" b="1" dirty="0">
                <a:ea typeface="+mn-lt"/>
                <a:cs typeface="+mn-lt"/>
              </a:rPr>
              <a:t>data </a:t>
            </a:r>
            <a:r>
              <a:rPr lang="it-IT" sz="2800" b="1" dirty="0" err="1">
                <a:ea typeface="+mn-lt"/>
                <a:cs typeface="+mn-lt"/>
              </a:rPr>
              <a:t>acquisition</a:t>
            </a:r>
            <a:r>
              <a:rPr lang="it-IT" sz="2800" dirty="0">
                <a:ea typeface="+mn-lt"/>
                <a:cs typeface="+mn-lt"/>
              </a:rPr>
              <a:t> e </a:t>
            </a:r>
            <a:r>
              <a:rPr lang="it-IT" sz="2800" b="1" dirty="0" err="1">
                <a:ea typeface="+mn-lt"/>
                <a:cs typeface="+mn-lt"/>
              </a:rPr>
              <a:t>prediction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Buffer condiviso protetto da </a:t>
            </a:r>
            <a:r>
              <a:rPr lang="it-IT" sz="2800" b="1" dirty="0" err="1">
                <a:ea typeface="+mn-lt"/>
                <a:cs typeface="+mn-lt"/>
              </a:rPr>
              <a:t>mutex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Simulazione di </a:t>
            </a:r>
            <a:r>
              <a:rPr lang="it-IT" sz="2800" b="1" dirty="0">
                <a:ea typeface="+mn-lt"/>
                <a:cs typeface="+mn-lt"/>
              </a:rPr>
              <a:t>I2C</a:t>
            </a:r>
            <a:r>
              <a:rPr lang="it-IT" sz="2800" dirty="0">
                <a:ea typeface="+mn-lt"/>
                <a:cs typeface="+mn-lt"/>
              </a:rPr>
              <a:t>, </a:t>
            </a:r>
            <a:r>
              <a:rPr lang="it-IT" sz="2800" b="1" dirty="0">
                <a:ea typeface="+mn-lt"/>
                <a:cs typeface="+mn-lt"/>
              </a:rPr>
              <a:t>UART</a:t>
            </a:r>
            <a:r>
              <a:rPr lang="it-IT" sz="2800" dirty="0">
                <a:ea typeface="+mn-lt"/>
                <a:cs typeface="+mn-lt"/>
              </a:rPr>
              <a:t>, variabili di stato</a:t>
            </a:r>
            <a:endParaRPr lang="it-IT" sz="2800" dirty="0">
              <a:ea typeface="Calibri"/>
              <a:cs typeface="Calibri"/>
            </a:endParaRPr>
          </a:p>
          <a:p>
            <a:pPr marL="285750" indent="-285750">
              <a:buFont typeface="Arial"/>
              <a:buChar char="•"/>
            </a:pPr>
            <a:r>
              <a:rPr lang="it-IT" sz="2800" dirty="0">
                <a:ea typeface="+mn-lt"/>
                <a:cs typeface="+mn-lt"/>
              </a:rPr>
              <a:t>Proprietà espresse in </a:t>
            </a:r>
            <a:r>
              <a:rPr lang="it-IT" sz="2800" b="1" dirty="0">
                <a:ea typeface="+mn-lt"/>
                <a:cs typeface="+mn-lt"/>
              </a:rPr>
              <a:t>LTL</a:t>
            </a:r>
            <a:r>
              <a:rPr lang="it-IT" sz="2800" dirty="0">
                <a:ea typeface="+mn-lt"/>
                <a:cs typeface="+mn-lt"/>
              </a:rPr>
              <a:t>: No buffer overflow, Mutua esclusione, Assenza di deadlock</a:t>
            </a:r>
          </a:p>
          <a:p>
            <a:endParaRPr lang="it-IT" sz="2400" dirty="0">
              <a:ea typeface="+mn-lt"/>
              <a:cs typeface="+mn-lt"/>
            </a:endParaRPr>
          </a:p>
          <a:p>
            <a:endParaRPr lang="it-IT" sz="2400" dirty="0">
              <a:ea typeface="Calibri"/>
              <a:cs typeface="Calibri"/>
            </a:endParaRPr>
          </a:p>
          <a:p>
            <a:pPr marL="742950" lvl="1" indent="-285750">
              <a:buFont typeface="Arial"/>
              <a:buChar char="•"/>
            </a:pPr>
            <a:endParaRPr lang="it-IT" dirty="0">
              <a:ea typeface="Calibri"/>
              <a:cs typeface="Calibri"/>
            </a:endParaRPr>
          </a:p>
          <a:p>
            <a:endParaRPr lang="it-IT" dirty="0">
              <a:ea typeface="Calibri"/>
              <a:cs typeface="Calibri"/>
            </a:endParaRPr>
          </a:p>
        </p:txBody>
      </p:sp>
      <p:graphicFrame>
        <p:nvGraphicFramePr>
          <p:cNvPr id="11" name="Tabella 10">
            <a:extLst>
              <a:ext uri="{FF2B5EF4-FFF2-40B4-BE49-F238E27FC236}">
                <a16:creationId xmlns:a16="http://schemas.microsoft.com/office/drawing/2014/main" id="{BA88279B-0DD1-3440-F1F3-F82A730237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3693323"/>
              </p:ext>
            </p:extLst>
          </p:nvPr>
        </p:nvGraphicFramePr>
        <p:xfrm>
          <a:off x="3244994" y="4348306"/>
          <a:ext cx="8655306" cy="2097507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2589609">
                  <a:extLst>
                    <a:ext uri="{9D8B030D-6E8A-4147-A177-3AD203B41FA5}">
                      <a16:colId xmlns:a16="http://schemas.microsoft.com/office/drawing/2014/main" val="679562128"/>
                    </a:ext>
                  </a:extLst>
                </a:gridCol>
                <a:gridCol w="1592457">
                  <a:extLst>
                    <a:ext uri="{9D8B030D-6E8A-4147-A177-3AD203B41FA5}">
                      <a16:colId xmlns:a16="http://schemas.microsoft.com/office/drawing/2014/main" val="4113650817"/>
                    </a:ext>
                  </a:extLst>
                </a:gridCol>
                <a:gridCol w="2515194">
                  <a:extLst>
                    <a:ext uri="{9D8B030D-6E8A-4147-A177-3AD203B41FA5}">
                      <a16:colId xmlns:a16="http://schemas.microsoft.com/office/drawing/2014/main" val="2337424733"/>
                    </a:ext>
                  </a:extLst>
                </a:gridCol>
                <a:gridCol w="1958046">
                  <a:extLst>
                    <a:ext uri="{9D8B030D-6E8A-4147-A177-3AD203B41FA5}">
                      <a16:colId xmlns:a16="http://schemas.microsoft.com/office/drawing/2014/main" val="340792791"/>
                    </a:ext>
                  </a:extLst>
                </a:gridCol>
              </a:tblGrid>
              <a:tr h="491132">
                <a:tc>
                  <a:txBody>
                    <a:bodyPr/>
                    <a:lstStyle/>
                    <a:p>
                      <a:r>
                        <a:rPr lang="it-IT"/>
                        <a:t>Proprietà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Stati Totali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Stati Visitati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Transizioni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49584344"/>
                  </a:ext>
                </a:extLst>
              </a:tr>
              <a:tr h="506015">
                <a:tc>
                  <a:txBody>
                    <a:bodyPr/>
                    <a:lstStyle/>
                    <a:p>
                      <a:r>
                        <a:rPr lang="it-IT" b="1"/>
                        <a:t>Deadlock free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1209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2373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20862522"/>
                  </a:ext>
                </a:extLst>
              </a:tr>
              <a:tr h="520898">
                <a:tc>
                  <a:txBody>
                    <a:bodyPr/>
                    <a:lstStyle/>
                    <a:p>
                      <a:r>
                        <a:rPr lang="it-IT" b="1"/>
                        <a:t>Mutual Exclusion</a:t>
                      </a:r>
                      <a:endParaRPr lang="it-IT" b="1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dirty="0"/>
                        <a:t>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71095591"/>
                  </a:ext>
                </a:extLst>
              </a:tr>
              <a:tr h="579462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b="1"/>
                        <a:t>No buffer Overflow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593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/>
                        <a:t>359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it-IT" dirty="0"/>
                        <a:t>952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576199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646976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99043-A64E-3B45-CBB6-C052F2405C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7EB1F12-27DE-8625-7A32-E69A4EE763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Interfaccia Web e applicazione mobile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FACEC33-0A24-F2FB-2031-6450909F59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2A03BE1-73A3-4E88-82DF-8172586BB493}" type="datetime1">
              <a:rPr kumimoji="0" lang="en-GB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23/05/2025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9248FA3-710C-0175-A9A9-F804CA109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Arial" panose="020B0604020202020204" pitchFamily="34" charset="0"/>
              </a:rPr>
              <a:t>Presentazione progetto – Bellante Luca, Zazzarini Micol</a:t>
            </a:r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4AE51514-DBF2-2BF7-416D-032946D2CF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D5228C6-A605-42BC-AA39-4C01A95EC411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</p:txBody>
      </p:sp>
      <p:sp>
        <p:nvSpPr>
          <p:cNvPr id="3" name="Rettangolo 2">
            <a:extLst>
              <a:ext uri="{FF2B5EF4-FFF2-40B4-BE49-F238E27FC236}">
                <a16:creationId xmlns:a16="http://schemas.microsoft.com/office/drawing/2014/main" id="{BF933BD2-5B86-8404-A0C5-9F5ADF1E2BD7}"/>
              </a:ext>
            </a:extLst>
          </p:cNvPr>
          <p:cNvSpPr/>
          <p:nvPr/>
        </p:nvSpPr>
        <p:spPr>
          <a:xfrm>
            <a:off x="3403465" y="0"/>
            <a:ext cx="8607241" cy="62257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it-IT" dirty="0">
                <a:solidFill>
                  <a:schemeClr val="tx1"/>
                </a:solidFill>
              </a:rPr>
              <a:t>Corso di Sistemi Operativi Dedicati 2024/2025  –  Prof. Dragoni Franco Aldo</a:t>
            </a:r>
          </a:p>
        </p:txBody>
      </p:sp>
      <p:pic>
        <p:nvPicPr>
          <p:cNvPr id="8" name="2025-05-22 15-05-46">
            <a:hlinkClick r:id="" action="ppaction://media"/>
            <a:extLst>
              <a:ext uri="{FF2B5EF4-FFF2-40B4-BE49-F238E27FC236}">
                <a16:creationId xmlns:a16="http://schemas.microsoft.com/office/drawing/2014/main" id="{76A7A998-AF81-C47A-175D-EB70D34379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11305" y="1353909"/>
            <a:ext cx="8548278" cy="4808407"/>
          </a:xfrm>
          <a:prstGeom prst="rect">
            <a:avLst/>
          </a:prstGeom>
        </p:spPr>
      </p:pic>
      <p:sp>
        <p:nvSpPr>
          <p:cNvPr id="9" name="Rettangolo 8">
            <a:extLst>
              <a:ext uri="{FF2B5EF4-FFF2-40B4-BE49-F238E27FC236}">
                <a16:creationId xmlns:a16="http://schemas.microsoft.com/office/drawing/2014/main" id="{BC48898B-F444-946E-DC94-ED2B60F79356}"/>
              </a:ext>
            </a:extLst>
          </p:cNvPr>
          <p:cNvSpPr/>
          <p:nvPr/>
        </p:nvSpPr>
        <p:spPr>
          <a:xfrm>
            <a:off x="0" y="6162316"/>
            <a:ext cx="10051915" cy="24142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pic>
        <p:nvPicPr>
          <p:cNvPr id="7" name="DemoApp">
            <a:hlinkClick r:id="" action="ppaction://media"/>
            <a:extLst>
              <a:ext uri="{FF2B5EF4-FFF2-40B4-BE49-F238E27FC236}">
                <a16:creationId xmlns:a16="http://schemas.microsoft.com/office/drawing/2014/main" id="{CDC29826-57C3-4C3E-C38D-5F6529381E8A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970888" y="991897"/>
            <a:ext cx="2921755" cy="5194231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460758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217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215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11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 mute="1">
                <p:cTn id="1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UnivP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67C3777BB0730D4E9959DA1F39DE018A" ma:contentTypeVersion="14" ma:contentTypeDescription="Creare un nuovo documento." ma:contentTypeScope="" ma:versionID="7c41cb483d022a6a79afaa8af1fbc415">
  <xsd:schema xmlns:xsd="http://www.w3.org/2001/XMLSchema" xmlns:xs="http://www.w3.org/2001/XMLSchema" xmlns:p="http://schemas.microsoft.com/office/2006/metadata/properties" xmlns:ns3="252f37a9-b46c-4b45-9f19-ec8914f8881e" xmlns:ns4="5ac422fb-cbdd-4273-bc6a-91a71bdf6426" targetNamespace="http://schemas.microsoft.com/office/2006/metadata/properties" ma:root="true" ma:fieldsID="b86c1daf2f330c6a949ce4db499c579c" ns3:_="" ns4:_="">
    <xsd:import namespace="252f37a9-b46c-4b45-9f19-ec8914f8881e"/>
    <xsd:import namespace="5ac422fb-cbdd-4273-bc6a-91a71bdf6426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MediaServiceSearchProperties" minOccurs="0"/>
                <xsd:element ref="ns4:MediaServiceObjectDetectorVersions" minOccurs="0"/>
                <xsd:element ref="ns4:_activity" minOccurs="0"/>
                <xsd:element ref="ns4:MediaServiceSystemTags" minOccurs="0"/>
                <xsd:element ref="ns4:MediaServiceGenerationTime" minOccurs="0"/>
                <xsd:element ref="ns4:MediaServiceEventHashCode" minOccurs="0"/>
                <xsd:element ref="ns4:MediaLengthInSeconds" minOccurs="0"/>
                <xsd:element ref="ns4:MediaServiceDateTaken" minOccurs="0"/>
                <xsd:element ref="ns4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52f37a9-b46c-4b45-9f19-ec8914f8881e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Condivis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Condiviso con dettagli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Hash suggerimento condivisione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ac422fb-cbdd-4273-bc6a-91a71bdf642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3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5" nillable="true" ma:displayName="_activity" ma:hidden="true" ma:internalName="_activity">
      <xsd:simpleType>
        <xsd:restriction base="dms:Note"/>
      </xsd:simpleType>
    </xsd:element>
    <xsd:element name="MediaServiceSystemTags" ma:index="16" nillable="true" ma:displayName="MediaServiceSystemTags" ma:hidden="true" ma:internalName="MediaServiceSystemTags" ma:readOnly="true">
      <xsd:simpleType>
        <xsd:restriction base="dms:Note"/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9" nillable="true" ma:displayName="MediaLengthInSeconds" ma:hidden="true" ma:internalName="MediaLengthInSeconds" ma:readOnly="true">
      <xsd:simpleType>
        <xsd:restriction base="dms:Unknown"/>
      </xsd:simpleType>
    </xsd:element>
    <xsd:element name="MediaServiceDateTaken" ma:index="20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2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i contenuto"/>
        <xsd:element ref="dc:title" minOccurs="0" maxOccurs="1" ma:index="4" ma:displayName="Tito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5ac422fb-cbdd-4273-bc6a-91a71bdf6426" xsi:nil="true"/>
  </documentManagement>
</p:properties>
</file>

<file path=customXml/itemProps1.xml><?xml version="1.0" encoding="utf-8"?>
<ds:datastoreItem xmlns:ds="http://schemas.openxmlformats.org/officeDocument/2006/customXml" ds:itemID="{51BA4369-7E97-42C3-A7AB-05EF56E42DD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8E40E18-813E-488B-A26C-54EF821F19F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252f37a9-b46c-4b45-9f19-ec8914f8881e"/>
    <ds:schemaRef ds:uri="5ac422fb-cbdd-4273-bc6a-91a71bdf642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BE701EFD-CC32-4C23-A0F8-F2678F52CC64}">
  <ds:schemaRefs>
    <ds:schemaRef ds:uri="http://schemas.microsoft.com/office/2006/documentManagement/types"/>
    <ds:schemaRef ds:uri="http://schemas.microsoft.com/office/infopath/2007/PartnerControls"/>
    <ds:schemaRef ds:uri="http://purl.org/dc/dcmitype/"/>
    <ds:schemaRef ds:uri="http://schemas.microsoft.com/office/2006/metadata/properties"/>
    <ds:schemaRef ds:uri="http://purl.org/dc/terms/"/>
    <ds:schemaRef ds:uri="http://schemas.openxmlformats.org/package/2006/metadata/core-properties"/>
    <ds:schemaRef ds:uri="5ac422fb-cbdd-4273-bc6a-91a71bdf6426"/>
    <ds:schemaRef ds:uri="http://purl.org/dc/elements/1.1/"/>
    <ds:schemaRef ds:uri="http://www.w3.org/XML/1998/namespace"/>
    <ds:schemaRef ds:uri="252f37a9-b46c-4b45-9f19-ec8914f8881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TM04033919[[fn=Circuito]]</Template>
  <TotalTime>416</TotalTime>
  <Words>799</Words>
  <Application>Microsoft Office PowerPoint</Application>
  <PresentationFormat>Widescreen</PresentationFormat>
  <Paragraphs>186</Paragraphs>
  <Slides>11</Slides>
  <Notes>11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4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11</vt:i4>
      </vt:variant>
    </vt:vector>
  </HeadingPairs>
  <TitlesOfParts>
    <vt:vector size="16" baseType="lpstr">
      <vt:lpstr>MS PGothic</vt:lpstr>
      <vt:lpstr>Aptos</vt:lpstr>
      <vt:lpstr>Arial</vt:lpstr>
      <vt:lpstr>Calibri</vt:lpstr>
      <vt:lpstr>UnivPM</vt:lpstr>
      <vt:lpstr>Meteocore</vt:lpstr>
      <vt:lpstr>Obiettivi </vt:lpstr>
      <vt:lpstr>Campi di applicazione  </vt:lpstr>
      <vt:lpstr>Tecnologie Utilizzate </vt:lpstr>
      <vt:lpstr>Modello AI</vt:lpstr>
      <vt:lpstr>Sviluppo del Sistema</vt:lpstr>
      <vt:lpstr>Sviluppo del Sistema</vt:lpstr>
      <vt:lpstr>Test </vt:lpstr>
      <vt:lpstr>Interfaccia Web e applicazione mobile</vt:lpstr>
      <vt:lpstr>Sviluppi futuri </vt:lpstr>
      <vt:lpstr>Grazie per l’attenzione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BELLANTE LUCA</dc:creator>
  <cp:lastModifiedBy>BELLANTE LUCA</cp:lastModifiedBy>
  <cp:revision>4</cp:revision>
  <dcterms:created xsi:type="dcterms:W3CDTF">2025-05-22T12:15:04Z</dcterms:created>
  <dcterms:modified xsi:type="dcterms:W3CDTF">2025-05-23T19:32:40Z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0x01010067C3777BB0730D4E9959DA1F39DE018A</vt:lpwstr>
  </property>
</Properties>
</file>